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27"/>
  </p:notesMasterIdLst>
  <p:sldIdLst>
    <p:sldId id="282" r:id="rId2"/>
    <p:sldId id="283" r:id="rId3"/>
    <p:sldId id="287" r:id="rId4"/>
    <p:sldId id="257" r:id="rId5"/>
    <p:sldId id="279" r:id="rId6"/>
    <p:sldId id="280" r:id="rId7"/>
    <p:sldId id="281" r:id="rId8"/>
    <p:sldId id="288" r:id="rId9"/>
    <p:sldId id="270" r:id="rId10"/>
    <p:sldId id="271" r:id="rId11"/>
    <p:sldId id="273" r:id="rId12"/>
    <p:sldId id="272" r:id="rId13"/>
    <p:sldId id="268" r:id="rId14"/>
    <p:sldId id="269" r:id="rId15"/>
    <p:sldId id="275" r:id="rId16"/>
    <p:sldId id="267" r:id="rId17"/>
    <p:sldId id="274" r:id="rId18"/>
    <p:sldId id="276" r:id="rId19"/>
    <p:sldId id="289" r:id="rId20"/>
    <p:sldId id="290" r:id="rId21"/>
    <p:sldId id="277" r:id="rId22"/>
    <p:sldId id="291" r:id="rId23"/>
    <p:sldId id="259" r:id="rId24"/>
    <p:sldId id="285" r:id="rId25"/>
    <p:sldId id="284"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70" autoAdjust="0"/>
    <p:restoredTop sz="94280" autoAdjust="0"/>
  </p:normalViewPr>
  <p:slideViewPr>
    <p:cSldViewPr snapToGrid="0">
      <p:cViewPr varScale="1">
        <p:scale>
          <a:sx n="114" d="100"/>
          <a:sy n="114" d="100"/>
        </p:scale>
        <p:origin x="84"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CB596-6BF9-47D9-A44B-BF8D280F180C}" type="datetimeFigureOut">
              <a:rPr lang="es-ES" smtClean="0"/>
              <a:t>03/10/2016</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B7380-6843-4C7D-B03E-C6206E718778}" type="slidenum">
              <a:rPr lang="es-ES" smtClean="0"/>
              <a:t>‹#›</a:t>
            </a:fld>
            <a:endParaRPr lang="es-ES"/>
          </a:p>
        </p:txBody>
      </p:sp>
    </p:spTree>
    <p:extLst>
      <p:ext uri="{BB962C8B-B14F-4D97-AF65-F5344CB8AC3E}">
        <p14:creationId xmlns:p14="http://schemas.microsoft.com/office/powerpoint/2010/main" val="2185874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10/3/2016 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609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7AE6A2-762B-4019-B776-DB7EC4B3C6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01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Add Document Header</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Add Date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4DE23-E170-9840-9098-110C3901CD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ooter Placeholder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DNN – Proprietary and Confidential. All Rights Reserved.</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8859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9396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3283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DEMO</a:t>
            </a:r>
            <a:r>
              <a:rPr lang="es-ES" baseline="0" dirty="0"/>
              <a:t> SCRIPT:</a:t>
            </a:r>
          </a:p>
          <a:p>
            <a:pPr marL="228600" indent="-228600">
              <a:buAutoNum type="arabicPeriod"/>
            </a:pPr>
            <a:r>
              <a:rPr lang="es-ES" baseline="0" dirty="0"/>
              <a:t>Show </a:t>
            </a:r>
            <a:r>
              <a:rPr lang="es-ES" baseline="0" dirty="0" err="1"/>
              <a:t>the</a:t>
            </a:r>
            <a:r>
              <a:rPr lang="es-ES" baseline="0" dirty="0"/>
              <a:t> Web </a:t>
            </a:r>
            <a:r>
              <a:rPr lang="es-ES" baseline="0" dirty="0" err="1"/>
              <a:t>Platform</a:t>
            </a:r>
            <a:r>
              <a:rPr lang="es-ES" baseline="0" dirty="0"/>
              <a:t> </a:t>
            </a:r>
            <a:r>
              <a:rPr lang="es-ES" baseline="0" dirty="0" err="1"/>
              <a:t>Installer</a:t>
            </a:r>
            <a:r>
              <a:rPr lang="es-ES" baseline="0" dirty="0"/>
              <a:t> and </a:t>
            </a:r>
            <a:r>
              <a:rPr lang="es-ES" baseline="0" dirty="0" err="1"/>
              <a:t>see</a:t>
            </a:r>
            <a:r>
              <a:rPr lang="es-ES" baseline="0" dirty="0"/>
              <a:t> </a:t>
            </a:r>
            <a:r>
              <a:rPr lang="es-ES" baseline="0" dirty="0" err="1"/>
              <a:t>how</a:t>
            </a:r>
            <a:r>
              <a:rPr lang="es-ES" baseline="0" dirty="0"/>
              <a:t> to </a:t>
            </a:r>
            <a:r>
              <a:rPr lang="es-ES" baseline="0" dirty="0" err="1"/>
              <a:t>install</a:t>
            </a:r>
            <a:r>
              <a:rPr lang="es-ES" baseline="0" dirty="0"/>
              <a:t> </a:t>
            </a:r>
            <a:r>
              <a:rPr lang="es-ES" baseline="0" dirty="0" err="1"/>
              <a:t>the</a:t>
            </a:r>
            <a:r>
              <a:rPr lang="es-ES" baseline="0" dirty="0"/>
              <a:t> Azure </a:t>
            </a:r>
            <a:r>
              <a:rPr lang="es-ES" baseline="0" dirty="0" err="1"/>
              <a:t>Service</a:t>
            </a:r>
            <a:r>
              <a:rPr lang="es-ES" baseline="0" dirty="0"/>
              <a:t> </a:t>
            </a:r>
            <a:r>
              <a:rPr lang="es-ES" baseline="0" dirty="0" err="1"/>
              <a:t>Fabric</a:t>
            </a:r>
            <a:r>
              <a:rPr lang="es-ES" baseline="0" dirty="0"/>
              <a:t> SDK (</a:t>
            </a:r>
            <a:r>
              <a:rPr lang="es-ES" baseline="0" dirty="0" err="1"/>
              <a:t>that</a:t>
            </a:r>
            <a:r>
              <a:rPr lang="es-ES" baseline="0" dirty="0"/>
              <a:t> </a:t>
            </a:r>
            <a:r>
              <a:rPr lang="es-ES" baseline="0" dirty="0" err="1"/>
              <a:t>installs</a:t>
            </a:r>
            <a:r>
              <a:rPr lang="es-ES" baseline="0" dirty="0"/>
              <a:t> Visual Studio </a:t>
            </a:r>
            <a:r>
              <a:rPr lang="es-ES" baseline="0" dirty="0" err="1"/>
              <a:t>templates</a:t>
            </a:r>
            <a:r>
              <a:rPr lang="es-ES" baseline="0" dirty="0"/>
              <a:t> as </a:t>
            </a:r>
            <a:r>
              <a:rPr lang="es-ES" baseline="0" dirty="0" err="1"/>
              <a:t>well</a:t>
            </a:r>
            <a:r>
              <a:rPr lang="es-ES" baseline="0" dirty="0"/>
              <a:t> as </a:t>
            </a:r>
            <a:r>
              <a:rPr lang="es-ES" baseline="0" dirty="0" err="1"/>
              <a:t>the</a:t>
            </a:r>
            <a:r>
              <a:rPr lang="es-ES" baseline="0" dirty="0"/>
              <a:t> </a:t>
            </a:r>
            <a:r>
              <a:rPr lang="es-ES" baseline="0" dirty="0" err="1"/>
              <a:t>Service</a:t>
            </a:r>
            <a:r>
              <a:rPr lang="es-ES" baseline="0" dirty="0"/>
              <a:t> </a:t>
            </a:r>
            <a:r>
              <a:rPr lang="es-ES" baseline="0" dirty="0" err="1"/>
              <a:t>Fabric</a:t>
            </a:r>
            <a:r>
              <a:rPr lang="es-ES" baseline="0" dirty="0"/>
              <a:t> </a:t>
            </a:r>
            <a:r>
              <a:rPr lang="es-ES" baseline="0" dirty="0" err="1"/>
              <a:t>emulator</a:t>
            </a:r>
            <a:r>
              <a:rPr lang="es-ES" baseline="0" dirty="0"/>
              <a:t>)</a:t>
            </a:r>
          </a:p>
          <a:p>
            <a:pPr marL="228600" indent="-228600">
              <a:buAutoNum type="arabicPeriod"/>
            </a:pPr>
            <a:r>
              <a:rPr lang="es-ES" baseline="0" dirty="0"/>
              <a:t>Show </a:t>
            </a:r>
            <a:r>
              <a:rPr lang="es-ES" baseline="0" dirty="0" err="1"/>
              <a:t>the</a:t>
            </a:r>
            <a:r>
              <a:rPr lang="es-ES" baseline="0" dirty="0"/>
              <a:t> local </a:t>
            </a:r>
            <a:r>
              <a:rPr lang="es-ES" baseline="0" dirty="0" err="1"/>
              <a:t>emulator</a:t>
            </a:r>
            <a:r>
              <a:rPr lang="es-ES" baseline="0" dirty="0"/>
              <a:t> and show </a:t>
            </a:r>
            <a:r>
              <a:rPr lang="es-ES" baseline="0" dirty="0" err="1"/>
              <a:t>the</a:t>
            </a:r>
            <a:r>
              <a:rPr lang="es-ES" baseline="0" dirty="0"/>
              <a:t> “</a:t>
            </a:r>
            <a:r>
              <a:rPr lang="es-ES" baseline="0" dirty="0" err="1"/>
              <a:t>Cluster</a:t>
            </a:r>
            <a:r>
              <a:rPr lang="es-ES" baseline="0" dirty="0"/>
              <a:t> </a:t>
            </a:r>
            <a:r>
              <a:rPr lang="es-ES" baseline="0" dirty="0" err="1"/>
              <a:t>Map</a:t>
            </a:r>
            <a:r>
              <a:rPr lang="es-ES" baseline="0" dirty="0"/>
              <a:t>”, </a:t>
            </a:r>
            <a:r>
              <a:rPr lang="es-ES" baseline="0" dirty="0" err="1"/>
              <a:t>explaining</a:t>
            </a:r>
            <a:r>
              <a:rPr lang="es-ES" baseline="0" dirty="0"/>
              <a:t> </a:t>
            </a:r>
            <a:r>
              <a:rPr lang="es-ES" baseline="0" dirty="0" err="1"/>
              <a:t>the</a:t>
            </a:r>
            <a:r>
              <a:rPr lang="es-ES" baseline="0" dirty="0"/>
              <a:t> </a:t>
            </a:r>
            <a:r>
              <a:rPr lang="es-ES" baseline="0" dirty="0" err="1"/>
              <a:t>upgrade</a:t>
            </a:r>
            <a:r>
              <a:rPr lang="es-ES" baseline="0" dirty="0"/>
              <a:t> </a:t>
            </a:r>
            <a:r>
              <a:rPr lang="es-ES" baseline="0" dirty="0" err="1"/>
              <a:t>domains</a:t>
            </a:r>
            <a:r>
              <a:rPr lang="es-ES" baseline="0" dirty="0"/>
              <a:t> and </a:t>
            </a:r>
            <a:r>
              <a:rPr lang="es-ES" baseline="0" dirty="0" err="1"/>
              <a:t>fault</a:t>
            </a:r>
            <a:r>
              <a:rPr lang="es-ES" baseline="0" dirty="0"/>
              <a:t> </a:t>
            </a:r>
            <a:r>
              <a:rPr lang="es-ES" baseline="0" dirty="0" err="1"/>
              <a:t>domains</a:t>
            </a:r>
            <a:endParaRPr lang="es-ES" baseline="0" dirty="0"/>
          </a:p>
          <a:p>
            <a:pPr marL="228600" indent="-228600">
              <a:buAutoNum type="arabicPeriod"/>
            </a:pPr>
            <a:r>
              <a:rPr lang="es-ES" baseline="0" dirty="0"/>
              <a:t>Open Visual Studio and show </a:t>
            </a:r>
            <a:r>
              <a:rPr lang="es-ES" baseline="0" dirty="0" err="1"/>
              <a:t>the</a:t>
            </a:r>
            <a:r>
              <a:rPr lang="es-ES" baseline="0" dirty="0"/>
              <a:t> </a:t>
            </a:r>
            <a:r>
              <a:rPr lang="es-ES" baseline="0" dirty="0" err="1"/>
              <a:t>Service</a:t>
            </a:r>
            <a:r>
              <a:rPr lang="es-ES" baseline="0" dirty="0"/>
              <a:t> </a:t>
            </a:r>
            <a:r>
              <a:rPr lang="es-ES" baseline="0" dirty="0" err="1"/>
              <a:t>Fabric</a:t>
            </a:r>
            <a:r>
              <a:rPr lang="es-ES" baseline="0" dirty="0"/>
              <a:t> </a:t>
            </a:r>
            <a:r>
              <a:rPr lang="es-ES" baseline="0" dirty="0" err="1"/>
              <a:t>template</a:t>
            </a:r>
            <a:r>
              <a:rPr lang="es-ES" baseline="0" dirty="0"/>
              <a:t>, </a:t>
            </a:r>
            <a:r>
              <a:rPr lang="es-ES" baseline="0" dirty="0" err="1"/>
              <a:t>with</a:t>
            </a:r>
            <a:r>
              <a:rPr lang="es-ES" baseline="0" dirty="0"/>
              <a:t> </a:t>
            </a:r>
            <a:r>
              <a:rPr lang="es-ES" baseline="0" dirty="0" err="1"/>
              <a:t>the</a:t>
            </a:r>
            <a:r>
              <a:rPr lang="es-ES" baseline="0" dirty="0"/>
              <a:t> </a:t>
            </a:r>
            <a:r>
              <a:rPr lang="es-ES" baseline="0" dirty="0" err="1"/>
              <a:t>different</a:t>
            </a:r>
            <a:r>
              <a:rPr lang="es-ES" baseline="0" dirty="0"/>
              <a:t> </a:t>
            </a:r>
            <a:r>
              <a:rPr lang="es-ES" baseline="0" dirty="0" err="1"/>
              <a:t>service</a:t>
            </a:r>
            <a:r>
              <a:rPr lang="es-ES" baseline="0" dirty="0"/>
              <a:t> </a:t>
            </a:r>
            <a:r>
              <a:rPr lang="es-ES" baseline="0" dirty="0" err="1"/>
              <a:t>Fabric</a:t>
            </a:r>
            <a:r>
              <a:rPr lang="es-ES" baseline="0" dirty="0"/>
              <a:t> </a:t>
            </a:r>
            <a:r>
              <a:rPr lang="es-ES" baseline="0" dirty="0" err="1"/>
              <a:t>models</a:t>
            </a:r>
            <a:endParaRPr lang="es-ES" baseline="0" dirty="0"/>
          </a:p>
          <a:p>
            <a:pPr marL="228600" indent="-228600">
              <a:buAutoNum type="arabicPeriod"/>
            </a:pPr>
            <a:r>
              <a:rPr lang="es-ES" baseline="0" dirty="0"/>
              <a:t>Open </a:t>
            </a:r>
            <a:r>
              <a:rPr lang="es-ES" baseline="0" dirty="0" err="1"/>
              <a:t>the</a:t>
            </a:r>
            <a:r>
              <a:rPr lang="es-ES" baseline="0" dirty="0"/>
              <a:t> TodoListFabric.sln and show </a:t>
            </a:r>
            <a:r>
              <a:rPr lang="es-ES" baseline="0" dirty="0" err="1"/>
              <a:t>the</a:t>
            </a:r>
            <a:r>
              <a:rPr lang="es-ES" baseline="0" dirty="0"/>
              <a:t> </a:t>
            </a:r>
            <a:r>
              <a:rPr lang="es-ES" baseline="0" dirty="0" err="1"/>
              <a:t>parts</a:t>
            </a:r>
            <a:endParaRPr lang="es-ES" baseline="0" dirty="0"/>
          </a:p>
          <a:p>
            <a:pPr marL="228600" indent="-228600">
              <a:buAutoNum type="arabicPeriod"/>
            </a:pPr>
            <a:r>
              <a:rPr lang="es-ES" baseline="0" dirty="0" err="1"/>
              <a:t>Start</a:t>
            </a:r>
            <a:r>
              <a:rPr lang="es-ES" baseline="0" dirty="0"/>
              <a:t> </a:t>
            </a:r>
            <a:r>
              <a:rPr lang="es-ES" baseline="0" dirty="0" err="1"/>
              <a:t>debugging</a:t>
            </a:r>
            <a:r>
              <a:rPr lang="es-ES" baseline="0" dirty="0"/>
              <a:t> </a:t>
            </a:r>
            <a:r>
              <a:rPr lang="es-ES" baseline="0" dirty="0" err="1"/>
              <a:t>it</a:t>
            </a:r>
            <a:r>
              <a:rPr lang="es-ES" baseline="0" dirty="0"/>
              <a:t> </a:t>
            </a:r>
            <a:r>
              <a:rPr lang="es-ES" baseline="0" dirty="0" err="1"/>
              <a:t>with</a:t>
            </a:r>
            <a:r>
              <a:rPr lang="es-ES" baseline="0" dirty="0"/>
              <a:t> Local.1Node.xml</a:t>
            </a:r>
          </a:p>
          <a:p>
            <a:pPr marL="228600" indent="-228600">
              <a:buAutoNum type="arabicPeriod"/>
            </a:pPr>
            <a:r>
              <a:rPr lang="es-ES" baseline="0" dirty="0"/>
              <a:t>Show </a:t>
            </a:r>
            <a:r>
              <a:rPr lang="es-ES" baseline="0" dirty="0" err="1"/>
              <a:t>how</a:t>
            </a:r>
            <a:r>
              <a:rPr lang="es-ES" baseline="0" dirty="0"/>
              <a:t> to </a:t>
            </a:r>
            <a:r>
              <a:rPr lang="es-ES" baseline="0" dirty="0" err="1"/>
              <a:t>deploy</a:t>
            </a:r>
            <a:r>
              <a:rPr lang="es-ES" baseline="0" dirty="0"/>
              <a:t> </a:t>
            </a:r>
            <a:r>
              <a:rPr lang="es-ES" baseline="0" dirty="0" err="1"/>
              <a:t>on</a:t>
            </a:r>
            <a:r>
              <a:rPr lang="es-ES" baseline="0" dirty="0"/>
              <a:t> Azure</a:t>
            </a:r>
          </a:p>
          <a:p>
            <a:pPr marL="685800" lvl="1" indent="-228600">
              <a:buAutoNum type="arabicPeriod"/>
            </a:pPr>
            <a:r>
              <a:rPr lang="es-ES" baseline="0" dirty="0"/>
              <a:t>Show </a:t>
            </a:r>
            <a:r>
              <a:rPr lang="es-ES" baseline="0" dirty="0" err="1"/>
              <a:t>how</a:t>
            </a:r>
            <a:r>
              <a:rPr lang="es-ES" baseline="0" dirty="0"/>
              <a:t> to </a:t>
            </a:r>
            <a:r>
              <a:rPr lang="es-ES" baseline="0" dirty="0" err="1"/>
              <a:t>create</a:t>
            </a:r>
            <a:r>
              <a:rPr lang="es-ES" baseline="0" dirty="0"/>
              <a:t> a </a:t>
            </a:r>
            <a:r>
              <a:rPr lang="es-ES" baseline="0" dirty="0" err="1"/>
              <a:t>service</a:t>
            </a:r>
            <a:r>
              <a:rPr lang="es-ES" baseline="0" dirty="0"/>
              <a:t> </a:t>
            </a:r>
            <a:r>
              <a:rPr lang="es-ES" baseline="0" dirty="0" err="1"/>
              <a:t>fabric</a:t>
            </a:r>
            <a:r>
              <a:rPr lang="es-ES" baseline="0" dirty="0"/>
              <a:t> </a:t>
            </a:r>
            <a:r>
              <a:rPr lang="es-ES" baseline="0" dirty="0" err="1"/>
              <a:t>cluster</a:t>
            </a:r>
            <a:endParaRPr lang="es-ES" baseline="0" dirty="0"/>
          </a:p>
          <a:p>
            <a:pPr marL="685800" lvl="1" indent="-228600">
              <a:buAutoNum type="arabicPeriod"/>
            </a:pPr>
            <a:r>
              <a:rPr lang="es-ES" baseline="0" dirty="0"/>
              <a:t>Show </a:t>
            </a:r>
            <a:r>
              <a:rPr lang="es-ES" baseline="0" dirty="0" err="1"/>
              <a:t>the</a:t>
            </a:r>
            <a:r>
              <a:rPr lang="es-ES" baseline="0" dirty="0"/>
              <a:t> </a:t>
            </a:r>
            <a:r>
              <a:rPr lang="es-ES" baseline="0" dirty="0" err="1"/>
              <a:t>created</a:t>
            </a:r>
            <a:r>
              <a:rPr lang="es-ES" baseline="0" dirty="0"/>
              <a:t> </a:t>
            </a:r>
            <a:r>
              <a:rPr lang="es-ES" baseline="0" dirty="0" err="1"/>
              <a:t>cluster</a:t>
            </a:r>
            <a:endParaRPr lang="es-ES" baseline="0" dirty="0"/>
          </a:p>
          <a:p>
            <a:pPr marL="685800" lvl="1" indent="-228600">
              <a:buAutoNum type="arabicPeriod"/>
            </a:pPr>
            <a:r>
              <a:rPr lang="es-ES" baseline="0" dirty="0"/>
              <a:t>Show http://techsummit.northeurope.cloudapp.azure.com/api/values</a:t>
            </a:r>
          </a:p>
          <a:p>
            <a:pPr marL="228600" indent="-228600">
              <a:buAutoNum type="arabicPeriod"/>
            </a:pPr>
            <a:endParaRPr lang="es-ES" baseline="0" dirty="0"/>
          </a:p>
          <a:p>
            <a:pPr marL="228600" indent="-228600">
              <a:buAutoNum type="arabicPeriod"/>
            </a:pPr>
            <a:endParaRPr lang="es-ES" dirty="0"/>
          </a:p>
          <a:p>
            <a:endParaRPr lang="es-ES" dirty="0"/>
          </a:p>
        </p:txBody>
      </p:sp>
      <p:sp>
        <p:nvSpPr>
          <p:cNvPr id="4" name="Slide Number Placeholder 3"/>
          <p:cNvSpPr>
            <a:spLocks noGrp="1"/>
          </p:cNvSpPr>
          <p:nvPr>
            <p:ph type="sldNum" sz="quarter" idx="10"/>
          </p:nvPr>
        </p:nvSpPr>
        <p:spPr/>
        <p:txBody>
          <a:bodyPr/>
          <a:lstStyle/>
          <a:p>
            <a:fld id="{193B7380-6843-4C7D-B03E-C6206E718778}" type="slidenum">
              <a:rPr lang="es-ES" smtClean="0"/>
              <a:t>21</a:t>
            </a:fld>
            <a:endParaRPr lang="es-ES"/>
          </a:p>
        </p:txBody>
      </p:sp>
    </p:spTree>
    <p:extLst>
      <p:ext uri="{BB962C8B-B14F-4D97-AF65-F5344CB8AC3E}">
        <p14:creationId xmlns:p14="http://schemas.microsoft.com/office/powerpoint/2010/main" val="122328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p:cNvSpPr txBox="1">
            <a:spLocks/>
          </p:cNvSpPr>
          <p:nvPr userDrawn="1"/>
        </p:nvSpPr>
        <p:spPr bwMode="auto">
          <a:xfrm>
            <a:off x="5498384" y="370307"/>
            <a:ext cx="6125570" cy="747127"/>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313" dirty="0"/>
              <a:t>Microsoft Summit</a:t>
            </a:r>
          </a:p>
        </p:txBody>
      </p:sp>
      <p:sp>
        <p:nvSpPr>
          <p:cNvPr id="2" name="TextBox 1"/>
          <p:cNvSpPr txBox="1"/>
          <p:nvPr userDrawn="1"/>
        </p:nvSpPr>
        <p:spPr>
          <a:xfrm>
            <a:off x="8038253" y="1025985"/>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5 y 6 de </a:t>
            </a:r>
            <a:r>
              <a:rPr lang="en-US" sz="1961" dirty="0" err="1">
                <a:solidFill>
                  <a:schemeClr val="bg1"/>
                </a:solidFill>
              </a:rPr>
              <a:t>octubre</a:t>
            </a:r>
            <a:r>
              <a:rPr lang="en-US" sz="1961"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48585" y="474736"/>
            <a:ext cx="1254995" cy="269134"/>
          </a:xfrm>
          <a:prstGeom prst="rect">
            <a:avLst/>
          </a:prstGeom>
        </p:spPr>
      </p:pic>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spTree>
    <p:extLst>
      <p:ext uri="{BB962C8B-B14F-4D97-AF65-F5344CB8AC3E}">
        <p14:creationId xmlns:p14="http://schemas.microsoft.com/office/powerpoint/2010/main" val="3672350436"/>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26648567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0122311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7511436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41861569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7706638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252126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42219948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5348979" y="888770"/>
            <a:ext cx="6424378" cy="995838"/>
          </a:xfrm>
          <a:noFill/>
        </p:spPr>
        <p:txBody>
          <a:bodyPr wrap="square" tIns="91440" bIns="91440" anchor="t"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348980" y="1889073"/>
            <a:ext cx="6424378"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61674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5" name="Title 1"/>
          <p:cNvSpPr txBox="1">
            <a:spLocks/>
          </p:cNvSpPr>
          <p:nvPr userDrawn="1"/>
        </p:nvSpPr>
        <p:spPr>
          <a:xfrm>
            <a:off x="5348979" y="888770"/>
            <a:ext cx="6424378" cy="995838"/>
          </a:xfrm>
          <a:prstGeom prst="rect">
            <a:avLst/>
          </a:prstGeom>
          <a:noFill/>
        </p:spPr>
        <p:txBody>
          <a:bodyPr vert="horz" wrap="square" lIns="143428" tIns="89642" rIns="143428" bIns="89642"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5882" dirty="0"/>
              <a:t>Video title</a:t>
            </a:r>
          </a:p>
        </p:txBody>
      </p:sp>
      <p:sp>
        <p:nvSpPr>
          <p:cNvPr id="4" name="TextBox 3"/>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685137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9870067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9239" y="1714548"/>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48585" y="474736"/>
            <a:ext cx="1254995" cy="269134"/>
          </a:xfrm>
          <a:prstGeom prst="rect">
            <a:avLst/>
          </a:prstGeom>
        </p:spPr>
      </p:pic>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253757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45916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40" y="2084172"/>
            <a:ext cx="41833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408647" y="4832636"/>
            <a:ext cx="4412934" cy="464181"/>
          </a:xfrm>
          <a:noFill/>
        </p:spPr>
        <p:txBody>
          <a:bodyPr lIns="146304" tIns="109728" rIns="146304" bIns="109728" anchor="b">
            <a:noAutofit/>
          </a:bodyPr>
          <a:lstStyle>
            <a:lvl1pPr marL="0" indent="0" algn="ctr">
              <a:spcBef>
                <a:spcPts val="0"/>
              </a:spcBef>
              <a:buNone/>
              <a:defRPr sz="2353"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7887847" y="1212173"/>
            <a:ext cx="3454530" cy="724246"/>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52722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097556" y="0"/>
            <a:ext cx="6124013" cy="6856100"/>
          </a:xfrm>
          <a:prstGeom prst="rect">
            <a:avLst/>
          </a:prstGeom>
        </p:spPr>
      </p:pic>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spTree>
    <p:extLst>
      <p:ext uri="{BB962C8B-B14F-4D97-AF65-F5344CB8AC3E}">
        <p14:creationId xmlns:p14="http://schemas.microsoft.com/office/powerpoint/2010/main" val="37228963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4364001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368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3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30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8857914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48585" y="475530"/>
            <a:ext cx="1254995" cy="267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42182789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48585" y="474736"/>
            <a:ext cx="1254995" cy="26913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4005176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5647788" y="1714548"/>
            <a:ext cx="6274974"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647851"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646232"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48585" y="474736"/>
            <a:ext cx="1254995" cy="269134"/>
          </a:xfrm>
          <a:prstGeom prst="rect">
            <a:avLst/>
          </a:prstGeom>
        </p:spPr>
      </p:pic>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51339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4046605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7208" y="6083843"/>
            <a:ext cx="11612880" cy="492443"/>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13748" eaLnBrk="0" hangingPunct="0"/>
            <a:r>
              <a:rPr lang="en-US" sz="800"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800"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703"/>
            <a:ext cx="3223861" cy="690597"/>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21024586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74"/>
            <a:ext cx="12192001" cy="6858974"/>
          </a:xfrm>
          <a:prstGeom prst="rect">
            <a:avLst/>
          </a:prstGeom>
        </p:spPr>
      </p:pic>
      <p:sp>
        <p:nvSpPr>
          <p:cNvPr id="12" name="Rectangle 11"/>
          <p:cNvSpPr/>
          <p:nvPr userDrawn="1"/>
        </p:nvSpPr>
        <p:spPr bwMode="blackWhite">
          <a:xfrm>
            <a:off x="0" y="-483"/>
            <a:ext cx="12192000" cy="6858483"/>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1714548"/>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00921" y="3478815"/>
            <a:ext cx="2241382" cy="1245201"/>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48585" y="474736"/>
            <a:ext cx="1254995" cy="269134"/>
          </a:xfrm>
          <a:prstGeom prst="rect">
            <a:avLst/>
          </a:prstGeom>
        </p:spPr>
      </p:pic>
      <p:sp>
        <p:nvSpPr>
          <p:cNvPr id="13" name="TextBox 12"/>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01008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83"/>
            <a:ext cx="12191989" cy="6858967"/>
          </a:xfrm>
          <a:prstGeom prst="rect">
            <a:avLst/>
          </a:prstGeom>
        </p:spPr>
      </p:pic>
      <p:sp>
        <p:nvSpPr>
          <p:cNvPr id="14" name="Rectangle 13"/>
          <p:cNvSpPr/>
          <p:nvPr userDrawn="1"/>
        </p:nvSpPr>
        <p:spPr bwMode="blackWhite">
          <a:xfrm>
            <a:off x="0" y="-483"/>
            <a:ext cx="12192000" cy="6858483"/>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647788" y="1714548"/>
            <a:ext cx="6274974"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647851"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646232"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179470" y="3478815"/>
            <a:ext cx="2241382" cy="1245201"/>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48585" y="474736"/>
            <a:ext cx="1254995" cy="269134"/>
          </a:xfrm>
          <a:prstGeom prst="rect">
            <a:avLst/>
          </a:prstGeom>
        </p:spPr>
      </p:pic>
      <p:sp>
        <p:nvSpPr>
          <p:cNvPr id="12" name="TextBox 11"/>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437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82"/>
            <a:ext cx="12191989" cy="6858967"/>
          </a:xfrm>
          <a:prstGeom prst="rect">
            <a:avLst/>
          </a:prstGeom>
        </p:spPr>
      </p:pic>
      <p:sp>
        <p:nvSpPr>
          <p:cNvPr id="2" name="Rectangle 1"/>
          <p:cNvSpPr/>
          <p:nvPr userDrawn="1"/>
        </p:nvSpPr>
        <p:spPr bwMode="auto">
          <a:xfrm>
            <a:off x="269239" y="1714548"/>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302"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83"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00921" y="3478815"/>
            <a:ext cx="2241382" cy="1245201"/>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48585" y="475530"/>
            <a:ext cx="1254995" cy="267546"/>
          </a:xfrm>
          <a:prstGeom prst="rect">
            <a:avLst/>
          </a:prstGeom>
        </p:spPr>
      </p:pic>
      <p:sp>
        <p:nvSpPr>
          <p:cNvPr id="8" name="TextBox 7"/>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59256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78D7"/>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19104742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1001" y="289511"/>
            <a:ext cx="1690770" cy="701090"/>
          </a:xfrm>
          <a:prstGeom prst="rect">
            <a:avLst/>
          </a:prstGeom>
        </p:spPr>
      </p:pic>
    </p:spTree>
    <p:extLst>
      <p:ext uri="{BB962C8B-B14F-4D97-AF65-F5344CB8AC3E}">
        <p14:creationId xmlns:p14="http://schemas.microsoft.com/office/powerpoint/2010/main" val="33334973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5973263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280813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98"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msdn.microsoft.com/en-us/magazine/mt595752.aspx" TargetMode="External"/><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aka.ms/MTS32" TargetMode="Externa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twitter.com/davidjrh" TargetMode="External"/><Relationship Id="rId5" Type="http://schemas.openxmlformats.org/officeDocument/2006/relationships/hyperlink" Target="http://davidjrh.intelequia.com/" TargetMode="External"/><Relationship Id="rId10" Type="http://schemas.openxmlformats.org/officeDocument/2006/relationships/image" Target="../media/image19.jpeg"/><Relationship Id="rId4" Type="http://schemas.openxmlformats.org/officeDocument/2006/relationships/image" Target="../media/image16.png"/><Relationship Id="rId9" Type="http://schemas.openxmlformats.org/officeDocument/2006/relationships/hyperlink" Target="http://cesarab.intelequia.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image" Target="../media/image21.emf"/><Relationship Id="rId1" Type="http://schemas.openxmlformats.org/officeDocument/2006/relationships/slideLayout" Target="../slideLayouts/slideLayout16.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7.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2.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image" Target="../media/image21.emf"/><Relationship Id="rId16" Type="http://schemas.openxmlformats.org/officeDocument/2006/relationships/image" Target="../media/image42.emf"/><Relationship Id="rId1" Type="http://schemas.openxmlformats.org/officeDocument/2006/relationships/slideLayout" Target="../slideLayouts/slideLayout16.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5" Type="http://schemas.openxmlformats.org/officeDocument/2006/relationships/image" Target="../media/image4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emf"/></Relationships>
</file>

<file path=ppt/slides/_rels/slide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8739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err="1"/>
              <a:t>What</a:t>
            </a:r>
            <a:r>
              <a:rPr lang="es-ES" b="1" dirty="0"/>
              <a:t> </a:t>
            </a:r>
            <a:r>
              <a:rPr lang="es-ES" b="1" dirty="0" err="1"/>
              <a:t>is</a:t>
            </a:r>
            <a:r>
              <a:rPr lang="es-ES" b="1" dirty="0"/>
              <a:t> a Microservice? </a:t>
            </a:r>
          </a:p>
        </p:txBody>
      </p:sp>
      <p:sp>
        <p:nvSpPr>
          <p:cNvPr id="4" name="Content Placeholder 3"/>
          <p:cNvSpPr>
            <a:spLocks noGrp="1"/>
          </p:cNvSpPr>
          <p:nvPr>
            <p:ph type="body" sz="quarter" idx="10"/>
          </p:nvPr>
        </p:nvSpPr>
        <p:spPr/>
        <p:txBody>
          <a:bodyPr>
            <a:noAutofit/>
          </a:bodyPr>
          <a:lstStyle/>
          <a:p>
            <a:r>
              <a:rPr lang="en-US" sz="3200" dirty="0"/>
              <a:t>Is (</a:t>
            </a:r>
            <a:r>
              <a:rPr lang="en-US" sz="3200" i="1" dirty="0"/>
              <a:t>logic</a:t>
            </a:r>
            <a:r>
              <a:rPr lang="en-US" sz="3200" dirty="0"/>
              <a:t> +</a:t>
            </a:r>
            <a:r>
              <a:rPr lang="en-US" sz="3200" i="1" dirty="0"/>
              <a:t> state</a:t>
            </a:r>
            <a:r>
              <a:rPr lang="en-US" sz="3200" dirty="0"/>
              <a:t>) that is independently versioned, deployed, and scaled</a:t>
            </a:r>
          </a:p>
          <a:p>
            <a:r>
              <a:rPr lang="en-US" sz="3200" dirty="0"/>
              <a:t>Has a unique name that can be resolved</a:t>
            </a:r>
          </a:p>
          <a:p>
            <a:pPr lvl="1"/>
            <a:r>
              <a:rPr lang="en-US" sz="1600" dirty="0"/>
              <a:t>e.g.  fabric:/</a:t>
            </a:r>
            <a:r>
              <a:rPr lang="en-US" sz="1600" dirty="0" err="1"/>
              <a:t>myapplication</a:t>
            </a:r>
            <a:r>
              <a:rPr lang="en-US" sz="1600" dirty="0"/>
              <a:t>/</a:t>
            </a:r>
            <a:r>
              <a:rPr lang="en-US" sz="1600" dirty="0" err="1"/>
              <a:t>myservice</a:t>
            </a:r>
            <a:endParaRPr lang="en-US" sz="1600" dirty="0"/>
          </a:p>
          <a:p>
            <a:r>
              <a:rPr lang="en-US" sz="3200" dirty="0"/>
              <a:t>Interacts with other microservices over well defined interfaces and protocols like REST</a:t>
            </a:r>
          </a:p>
          <a:p>
            <a:r>
              <a:rPr lang="en-US" sz="3200" dirty="0"/>
              <a:t>Remains always logically consistent in the presence of failures</a:t>
            </a:r>
          </a:p>
          <a:p>
            <a:r>
              <a:rPr lang="en-US" sz="3200" dirty="0"/>
              <a:t>Hosted inside a “container” (code + </a:t>
            </a:r>
            <a:r>
              <a:rPr lang="en-US" sz="3200" dirty="0" err="1"/>
              <a:t>config</a:t>
            </a:r>
            <a:r>
              <a:rPr lang="en-US" sz="3200" dirty="0"/>
              <a:t>)</a:t>
            </a:r>
          </a:p>
          <a:p>
            <a:r>
              <a:rPr lang="en-US" sz="3200" dirty="0"/>
              <a:t>Can be written in any language and framework</a:t>
            </a:r>
          </a:p>
          <a:p>
            <a:pPr lvl="1"/>
            <a:r>
              <a:rPr lang="en-US" sz="1600" dirty="0"/>
              <a:t>node.js, Java VMs, any EXE, .NET</a:t>
            </a:r>
          </a:p>
          <a:p>
            <a:r>
              <a:rPr lang="en-US" sz="3200" dirty="0"/>
              <a:t>Developed by a small engineering team</a:t>
            </a:r>
          </a:p>
        </p:txBody>
      </p:sp>
    </p:spTree>
    <p:extLst>
      <p:ext uri="{BB962C8B-B14F-4D97-AF65-F5344CB8AC3E}">
        <p14:creationId xmlns:p14="http://schemas.microsoft.com/office/powerpoint/2010/main" val="29363390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err="1"/>
              <a:t>Monolithic</a:t>
            </a:r>
            <a:r>
              <a:rPr lang="es-ES" b="1" dirty="0"/>
              <a:t> vs. Microservices</a:t>
            </a:r>
            <a:endParaRPr lang="es-ES" dirty="0"/>
          </a:p>
        </p:txBody>
      </p:sp>
      <p:pic>
        <p:nvPicPr>
          <p:cNvPr id="4" name="Picture 3"/>
          <p:cNvPicPr>
            <a:picLocks noChangeAspect="1"/>
          </p:cNvPicPr>
          <p:nvPr/>
        </p:nvPicPr>
        <p:blipFill rotWithShape="1">
          <a:blip r:embed="rId2"/>
          <a:srcRect l="50172"/>
          <a:stretch/>
        </p:blipFill>
        <p:spPr>
          <a:xfrm>
            <a:off x="480932" y="1131044"/>
            <a:ext cx="5183728" cy="5264289"/>
          </a:xfrm>
          <a:prstGeom prst="rect">
            <a:avLst/>
          </a:prstGeom>
        </p:spPr>
      </p:pic>
      <p:sp>
        <p:nvSpPr>
          <p:cNvPr id="5" name="TextBox 4"/>
          <p:cNvSpPr txBox="1"/>
          <p:nvPr/>
        </p:nvSpPr>
        <p:spPr>
          <a:xfrm>
            <a:off x="269240" y="6395333"/>
            <a:ext cx="5607112" cy="307777"/>
          </a:xfrm>
          <a:prstGeom prst="rect">
            <a:avLst/>
          </a:prstGeom>
          <a:noFill/>
        </p:spPr>
        <p:txBody>
          <a:bodyPr wrap="none" rtlCol="0">
            <a:spAutoFit/>
          </a:bodyPr>
          <a:lstStyle/>
          <a:p>
            <a:r>
              <a:rPr lang="es-ES" sz="1400" dirty="0" err="1"/>
              <a:t>Source</a:t>
            </a:r>
            <a:r>
              <a:rPr lang="es-ES" sz="1400" dirty="0"/>
              <a:t>: </a:t>
            </a:r>
            <a:r>
              <a:rPr lang="es-ES" sz="1400" dirty="0">
                <a:hlinkClick r:id="rId3"/>
              </a:rPr>
              <a:t>https://msdn.microsoft.com/en-us/magazine/mt595752.aspx</a:t>
            </a:r>
            <a:r>
              <a:rPr lang="es-ES" sz="1400" dirty="0"/>
              <a:t> </a:t>
            </a:r>
          </a:p>
        </p:txBody>
      </p:sp>
      <p:pic>
        <p:nvPicPr>
          <p:cNvPr id="6" name="Picture 5"/>
          <p:cNvPicPr>
            <a:picLocks noChangeAspect="1"/>
          </p:cNvPicPr>
          <p:nvPr/>
        </p:nvPicPr>
        <p:blipFill rotWithShape="1">
          <a:blip r:embed="rId2"/>
          <a:srcRect r="52814"/>
          <a:stretch/>
        </p:blipFill>
        <p:spPr>
          <a:xfrm>
            <a:off x="6645214" y="1131043"/>
            <a:ext cx="4908911" cy="5264289"/>
          </a:xfrm>
          <a:prstGeom prst="rect">
            <a:avLst/>
          </a:prstGeom>
        </p:spPr>
      </p:pic>
      <p:cxnSp>
        <p:nvCxnSpPr>
          <p:cNvPr id="7" name="Straight Connector 6"/>
          <p:cNvCxnSpPr>
            <a:stCxn id="2" idx="2"/>
          </p:cNvCxnSpPr>
          <p:nvPr/>
        </p:nvCxnSpPr>
        <p:spPr>
          <a:xfrm>
            <a:off x="6097160" y="1189176"/>
            <a:ext cx="0" cy="5052598"/>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71705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err="1"/>
              <a:t>Type</a:t>
            </a:r>
            <a:r>
              <a:rPr lang="es-ES" b="1" dirty="0"/>
              <a:t> of microservices</a:t>
            </a:r>
          </a:p>
        </p:txBody>
      </p:sp>
      <p:sp>
        <p:nvSpPr>
          <p:cNvPr id="3" name="Content Placeholder 2"/>
          <p:cNvSpPr>
            <a:spLocks noGrp="1"/>
          </p:cNvSpPr>
          <p:nvPr>
            <p:ph type="body" sz="quarter" idx="10"/>
          </p:nvPr>
        </p:nvSpPr>
        <p:spPr>
          <a:xfrm>
            <a:off x="269239" y="1189177"/>
            <a:ext cx="6017261" cy="5796330"/>
          </a:xfrm>
        </p:spPr>
        <p:txBody>
          <a:bodyPr/>
          <a:lstStyle/>
          <a:p>
            <a:r>
              <a:rPr lang="en-US" b="1" dirty="0"/>
              <a:t>Stateless </a:t>
            </a:r>
            <a:r>
              <a:rPr lang="en-US" dirty="0"/>
              <a:t>microservice</a:t>
            </a:r>
          </a:p>
          <a:p>
            <a:pPr lvl="1"/>
            <a:r>
              <a:rPr lang="en-US" dirty="0"/>
              <a:t>Has either no state or it can be retrieved from an external store </a:t>
            </a:r>
          </a:p>
          <a:p>
            <a:pPr lvl="1"/>
            <a:r>
              <a:rPr lang="en-US" dirty="0"/>
              <a:t>There can be N instances</a:t>
            </a:r>
          </a:p>
          <a:p>
            <a:pPr lvl="1"/>
            <a:r>
              <a:rPr lang="en-US" dirty="0"/>
              <a:t>e.g. web frontends, protocol gateways, Azure Cloud Services etc.</a:t>
            </a:r>
          </a:p>
          <a:p>
            <a:endParaRPr lang="en-US" b="1" dirty="0"/>
          </a:p>
          <a:p>
            <a:r>
              <a:rPr lang="en-US" b="1" dirty="0"/>
              <a:t>Stateful </a:t>
            </a:r>
            <a:r>
              <a:rPr lang="en-US" dirty="0"/>
              <a:t>microservice</a:t>
            </a:r>
          </a:p>
          <a:p>
            <a:pPr lvl="1"/>
            <a:r>
              <a:rPr lang="en-US" dirty="0"/>
              <a:t>Maintain hard, authoritative state</a:t>
            </a:r>
          </a:p>
          <a:p>
            <a:pPr lvl="1"/>
            <a:r>
              <a:rPr lang="en-US" dirty="0"/>
              <a:t>N consistent copies achieved through replication and local persistence</a:t>
            </a:r>
          </a:p>
          <a:p>
            <a:pPr lvl="1"/>
            <a:r>
              <a:rPr lang="en-US" dirty="0"/>
              <a:t>e.g. database, documents, workflow, user profile, shopping cart etc.</a:t>
            </a:r>
          </a:p>
          <a:p>
            <a:pPr marL="0" indent="0">
              <a:buNone/>
            </a:pPr>
            <a:endParaRPr lang="es-ES" dirty="0"/>
          </a:p>
        </p:txBody>
      </p:sp>
      <p:pic>
        <p:nvPicPr>
          <p:cNvPr id="4" name="Picture 3"/>
          <p:cNvPicPr>
            <a:picLocks noChangeAspect="1"/>
          </p:cNvPicPr>
          <p:nvPr/>
        </p:nvPicPr>
        <p:blipFill>
          <a:blip r:embed="rId2"/>
          <a:stretch>
            <a:fillRect/>
          </a:stretch>
        </p:blipFill>
        <p:spPr>
          <a:xfrm>
            <a:off x="6392496" y="901700"/>
            <a:ext cx="5248519" cy="4884760"/>
          </a:xfrm>
          <a:prstGeom prst="rect">
            <a:avLst/>
          </a:prstGeom>
        </p:spPr>
      </p:pic>
    </p:spTree>
    <p:extLst>
      <p:ext uri="{BB962C8B-B14F-4D97-AF65-F5344CB8AC3E}">
        <p14:creationId xmlns:p14="http://schemas.microsoft.com/office/powerpoint/2010/main" val="34034053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Building Features as a Service – Key principles</a:t>
            </a:r>
          </a:p>
        </p:txBody>
      </p:sp>
      <p:sp>
        <p:nvSpPr>
          <p:cNvPr id="3" name="Content Placeholder 2"/>
          <p:cNvSpPr>
            <a:spLocks noGrp="1"/>
          </p:cNvSpPr>
          <p:nvPr>
            <p:ph type="body" sz="quarter" idx="10"/>
          </p:nvPr>
        </p:nvSpPr>
        <p:spPr>
          <a:xfrm>
            <a:off x="269239" y="1189177"/>
            <a:ext cx="11653523" cy="5554523"/>
          </a:xfrm>
        </p:spPr>
        <p:txBody>
          <a:bodyPr>
            <a:noAutofit/>
          </a:bodyPr>
          <a:lstStyle/>
          <a:p>
            <a:r>
              <a:rPr lang="en-US" sz="3600" dirty="0"/>
              <a:t>Domain Driven Design: focus on the feature (the domain). </a:t>
            </a:r>
          </a:p>
          <a:p>
            <a:pPr lvl="2"/>
            <a:r>
              <a:rPr lang="en-US" sz="2400" dirty="0"/>
              <a:t>Each microservice is relatively small, easier for a developer to understand</a:t>
            </a:r>
          </a:p>
          <a:p>
            <a:pPr lvl="2"/>
            <a:r>
              <a:rPr lang="en-US" sz="2400" dirty="0"/>
              <a:t>Faster IDE, enhancing productivity</a:t>
            </a:r>
          </a:p>
          <a:p>
            <a:pPr lvl="2"/>
            <a:r>
              <a:rPr lang="en-US" sz="2400" dirty="0"/>
              <a:t>Faster deployments</a:t>
            </a:r>
          </a:p>
          <a:p>
            <a:pPr lvl="2"/>
            <a:r>
              <a:rPr lang="en-US" sz="2400" dirty="0"/>
              <a:t>High rate of change, low cost of change</a:t>
            </a:r>
          </a:p>
          <a:p>
            <a:r>
              <a:rPr lang="en-US" sz="3600" dirty="0"/>
              <a:t>Hide implementation details</a:t>
            </a:r>
          </a:p>
          <a:p>
            <a:r>
              <a:rPr lang="en-US" sz="3600" dirty="0"/>
              <a:t>Decentralization: scaling by feature, not by the whole</a:t>
            </a:r>
          </a:p>
          <a:p>
            <a:r>
              <a:rPr lang="en-US" sz="3600" dirty="0"/>
              <a:t>Failure isolation: more resistant than a monolithic structure</a:t>
            </a:r>
          </a:p>
          <a:p>
            <a:r>
              <a:rPr lang="en-US" sz="3600" dirty="0"/>
              <a:t>Continuous Delivery through DevOps Culture</a:t>
            </a:r>
          </a:p>
          <a:p>
            <a:pPr marL="0" indent="0">
              <a:buNone/>
            </a:pPr>
            <a:endParaRPr lang="en-US" sz="2000" dirty="0"/>
          </a:p>
        </p:txBody>
      </p:sp>
    </p:spTree>
    <p:extLst>
      <p:ext uri="{BB962C8B-B14F-4D97-AF65-F5344CB8AC3E}">
        <p14:creationId xmlns:p14="http://schemas.microsoft.com/office/powerpoint/2010/main" val="6498597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for Designing Microservices</a:t>
            </a:r>
          </a:p>
        </p:txBody>
      </p:sp>
      <p:sp>
        <p:nvSpPr>
          <p:cNvPr id="3" name="Content Placeholder 2"/>
          <p:cNvSpPr>
            <a:spLocks noGrp="1"/>
          </p:cNvSpPr>
          <p:nvPr>
            <p:ph type="body" sz="quarter" idx="10"/>
          </p:nvPr>
        </p:nvSpPr>
        <p:spPr>
          <a:xfrm>
            <a:off x="269240" y="1189177"/>
            <a:ext cx="7988254" cy="5160823"/>
          </a:xfrm>
        </p:spPr>
        <p:txBody>
          <a:bodyPr>
            <a:noAutofit/>
          </a:bodyPr>
          <a:lstStyle/>
          <a:p>
            <a:r>
              <a:rPr lang="en-US" sz="2800" dirty="0"/>
              <a:t>Create a Separate Data Store for Each Microservice</a:t>
            </a:r>
          </a:p>
          <a:p>
            <a:r>
              <a:rPr lang="en-US" sz="2800" dirty="0"/>
              <a:t>Keep Code at a Similar Level of Maturity</a:t>
            </a:r>
          </a:p>
          <a:p>
            <a:r>
              <a:rPr lang="en-US" sz="2800" dirty="0"/>
              <a:t>Do a Separate Build for Each Microservice</a:t>
            </a:r>
          </a:p>
          <a:p>
            <a:r>
              <a:rPr lang="en-US" sz="2800" dirty="0"/>
              <a:t>Deploy in Containers (or container like)</a:t>
            </a:r>
          </a:p>
          <a:p>
            <a:r>
              <a:rPr lang="en-US" sz="2800" dirty="0"/>
              <a:t>Treat Servers as Stateless, avoid individual servers dependencies</a:t>
            </a:r>
          </a:p>
          <a:p>
            <a:endParaRPr lang="en-US" sz="2800" dirty="0"/>
          </a:p>
          <a:p>
            <a:endParaRPr lang="en-US" sz="2800" dirty="0"/>
          </a:p>
          <a:p>
            <a:r>
              <a:rPr lang="en-US" sz="2800" dirty="0"/>
              <a:t>Think for Big but also for business continuity:</a:t>
            </a:r>
          </a:p>
          <a:p>
            <a:pPr lvl="1"/>
            <a:r>
              <a:rPr lang="en-US" sz="2400" dirty="0"/>
              <a:t>How the data will be backed up or restored?</a:t>
            </a:r>
          </a:p>
          <a:p>
            <a:pPr lvl="1"/>
            <a:r>
              <a:rPr lang="en-US" sz="2400" dirty="0"/>
              <a:t>How the data will be partitioned by tenant?</a:t>
            </a:r>
          </a:p>
        </p:txBody>
      </p:sp>
      <p:grpSp>
        <p:nvGrpSpPr>
          <p:cNvPr id="26" name="Group 25"/>
          <p:cNvGrpSpPr/>
          <p:nvPr/>
        </p:nvGrpSpPr>
        <p:grpSpPr>
          <a:xfrm>
            <a:off x="8257494" y="1877732"/>
            <a:ext cx="3503048" cy="3499070"/>
            <a:chOff x="513213" y="1516062"/>
            <a:chExt cx="4163327" cy="4158599"/>
          </a:xfrm>
          <a:solidFill>
            <a:srgbClr val="FF8C00"/>
          </a:solidFill>
        </p:grpSpPr>
        <p:sp>
          <p:nvSpPr>
            <p:cNvPr id="27" name="Oval 26"/>
            <p:cNvSpPr/>
            <p:nvPr/>
          </p:nvSpPr>
          <p:spPr bwMode="auto">
            <a:xfrm>
              <a:off x="1943819" y="1516062"/>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3382324" y="2583244"/>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p:cNvSpPr/>
            <p:nvPr/>
          </p:nvSpPr>
          <p:spPr bwMode="auto">
            <a:xfrm>
              <a:off x="2823741" y="4341760"/>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p:cNvSpPr/>
            <p:nvPr/>
          </p:nvSpPr>
          <p:spPr bwMode="auto">
            <a:xfrm>
              <a:off x="1076574" y="4340020"/>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513213" y="2605980"/>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p:nvSpPr>
          <p:spPr bwMode="auto">
            <a:xfrm rot="6441055">
              <a:off x="3148580" y="3866168"/>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p:nvSpPr>
          <p:spPr bwMode="auto">
            <a:xfrm rot="8563381">
              <a:off x="1215635" y="2519037"/>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p:cNvSpPr/>
            <p:nvPr/>
          </p:nvSpPr>
          <p:spPr bwMode="auto">
            <a:xfrm rot="4358614">
              <a:off x="746155" y="3910234"/>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1870237" y="4862094"/>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p:cNvSpPr/>
            <p:nvPr/>
          </p:nvSpPr>
          <p:spPr bwMode="auto">
            <a:xfrm rot="13043729" flipH="1">
              <a:off x="2710216" y="2544992"/>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7965736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4848" y="1189176"/>
            <a:ext cx="3644331" cy="5362372"/>
          </a:xfrm>
          <a:prstGeom prst="rect">
            <a:avLst/>
          </a:prstGeom>
        </p:spPr>
      </p:pic>
      <p:pic>
        <p:nvPicPr>
          <p:cNvPr id="3" name="Picture 2"/>
          <p:cNvPicPr>
            <a:picLocks noChangeAspect="1"/>
          </p:cNvPicPr>
          <p:nvPr/>
        </p:nvPicPr>
        <p:blipFill>
          <a:blip r:embed="rId3"/>
          <a:stretch>
            <a:fillRect/>
          </a:stretch>
        </p:blipFill>
        <p:spPr>
          <a:xfrm>
            <a:off x="6097160" y="1345089"/>
            <a:ext cx="3668879" cy="5206459"/>
          </a:xfrm>
          <a:prstGeom prst="rect">
            <a:avLst/>
          </a:prstGeom>
        </p:spPr>
      </p:pic>
      <p:sp>
        <p:nvSpPr>
          <p:cNvPr id="4" name="Title 3"/>
          <p:cNvSpPr>
            <a:spLocks noGrp="1"/>
          </p:cNvSpPr>
          <p:nvPr>
            <p:ph type="title"/>
          </p:nvPr>
        </p:nvSpPr>
        <p:spPr/>
        <p:txBody>
          <a:bodyPr/>
          <a:lstStyle/>
          <a:p>
            <a:r>
              <a:rPr lang="es-ES" dirty="0"/>
              <a:t>A .NET </a:t>
            </a:r>
            <a:r>
              <a:rPr lang="es-ES" dirty="0" err="1"/>
              <a:t>developer</a:t>
            </a:r>
            <a:r>
              <a:rPr lang="es-ES" dirty="0"/>
              <a:t> </a:t>
            </a:r>
            <a:r>
              <a:rPr lang="es-ES" dirty="0" err="1"/>
              <a:t>approach</a:t>
            </a:r>
            <a:r>
              <a:rPr lang="es-ES" dirty="0"/>
              <a:t> to Microservices</a:t>
            </a:r>
          </a:p>
        </p:txBody>
      </p:sp>
    </p:spTree>
    <p:extLst>
      <p:ext uri="{BB962C8B-B14F-4D97-AF65-F5344CB8AC3E}">
        <p14:creationId xmlns:p14="http://schemas.microsoft.com/office/powerpoint/2010/main" val="26892599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DEMO</a:t>
            </a:r>
          </a:p>
        </p:txBody>
      </p:sp>
      <p:sp>
        <p:nvSpPr>
          <p:cNvPr id="5" name="Subtitle 4"/>
          <p:cNvSpPr>
            <a:spLocks noGrp="1"/>
          </p:cNvSpPr>
          <p:nvPr>
            <p:ph type="body" sz="quarter" idx="12"/>
          </p:nvPr>
        </p:nvSpPr>
        <p:spPr>
          <a:xfrm>
            <a:off x="5348980" y="1889073"/>
            <a:ext cx="6424378" cy="1164421"/>
          </a:xfrm>
        </p:spPr>
        <p:txBody>
          <a:bodyPr/>
          <a:lstStyle/>
          <a:p>
            <a:r>
              <a:rPr lang="en-US" dirty="0"/>
              <a:t>A .NET developer approach to Microservices</a:t>
            </a:r>
            <a:endParaRPr lang="es-ES" dirty="0"/>
          </a:p>
        </p:txBody>
      </p:sp>
    </p:spTree>
    <p:extLst>
      <p:ext uri="{BB962C8B-B14F-4D97-AF65-F5344CB8AC3E}">
        <p14:creationId xmlns:p14="http://schemas.microsoft.com/office/powerpoint/2010/main" val="1289847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p:cNvPicPr>
            <a:picLocks noChangeAspect="1"/>
          </p:cNvPicPr>
          <p:nvPr/>
        </p:nvPicPr>
        <p:blipFill>
          <a:blip r:embed="rId2"/>
          <a:stretch>
            <a:fillRect/>
          </a:stretch>
        </p:blipFill>
        <p:spPr>
          <a:xfrm>
            <a:off x="1385033" y="0"/>
            <a:ext cx="9525429" cy="6858000"/>
          </a:xfrm>
          <a:prstGeom prst="rect">
            <a:avLst/>
          </a:prstGeom>
        </p:spPr>
      </p:pic>
      <p:pic>
        <p:nvPicPr>
          <p:cNvPr id="4" name="Picture 3"/>
          <p:cNvPicPr>
            <a:picLocks noChangeAspect="1"/>
          </p:cNvPicPr>
          <p:nvPr/>
        </p:nvPicPr>
        <p:blipFill>
          <a:blip r:embed="rId3"/>
          <a:stretch>
            <a:fillRect/>
          </a:stretch>
        </p:blipFill>
        <p:spPr>
          <a:xfrm>
            <a:off x="10807699" y="6197106"/>
            <a:ext cx="1031359" cy="401084"/>
          </a:xfrm>
          <a:prstGeom prst="rect">
            <a:avLst/>
          </a:prstGeom>
        </p:spPr>
      </p:pic>
    </p:spTree>
    <p:extLst>
      <p:ext uri="{BB962C8B-B14F-4D97-AF65-F5344CB8AC3E}">
        <p14:creationId xmlns:p14="http://schemas.microsoft.com/office/powerpoint/2010/main" val="7696946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DEMO</a:t>
            </a:r>
          </a:p>
        </p:txBody>
      </p:sp>
      <p:sp>
        <p:nvSpPr>
          <p:cNvPr id="5" name="Subtitle 4"/>
          <p:cNvSpPr>
            <a:spLocks noGrp="1"/>
          </p:cNvSpPr>
          <p:nvPr>
            <p:ph type="body" sz="quarter" idx="12"/>
          </p:nvPr>
        </p:nvSpPr>
        <p:spPr/>
        <p:txBody>
          <a:bodyPr/>
          <a:lstStyle/>
          <a:p>
            <a:r>
              <a:rPr lang="en-US" dirty="0"/>
              <a:t>Continuous integration and delivery with VSTS</a:t>
            </a:r>
            <a:endParaRPr lang="es-ES" dirty="0"/>
          </a:p>
        </p:txBody>
      </p:sp>
    </p:spTree>
    <p:extLst>
      <p:ext uri="{BB962C8B-B14F-4D97-AF65-F5344CB8AC3E}">
        <p14:creationId xmlns:p14="http://schemas.microsoft.com/office/powerpoint/2010/main" val="4245165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065" y="1810017"/>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2701" y="1815723"/>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061" y="1810017"/>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2697" y="1815723"/>
            <a:ext cx="226364" cy="12726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1495" y="1810017"/>
            <a:ext cx="226397" cy="132971"/>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131" y="1815723"/>
            <a:ext cx="226364" cy="12726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1492" y="1810017"/>
            <a:ext cx="226397" cy="132971"/>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128" y="1815723"/>
            <a:ext cx="226364" cy="12726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7889" y="1810017"/>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1524" y="1815723"/>
            <a:ext cx="226364" cy="12726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7885" y="1810017"/>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521" y="1815723"/>
            <a:ext cx="226364" cy="12726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319" y="1810017"/>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3955" y="1815723"/>
            <a:ext cx="226364" cy="12726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4866" y="1815244"/>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026" y="1815723"/>
            <a:ext cx="226364" cy="12726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169" y="1811312"/>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0805" y="1817018"/>
            <a:ext cx="226364" cy="12726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165" y="181131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801" y="1817018"/>
            <a:ext cx="226364" cy="12726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525" y="181131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235" y="1817018"/>
            <a:ext cx="226364" cy="12726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70" y="1811312"/>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06" y="1817018"/>
            <a:ext cx="226364" cy="12726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67" y="1811312"/>
            <a:ext cx="226397" cy="132971"/>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703" y="1817018"/>
            <a:ext cx="226364" cy="12726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138" y="1811312"/>
            <a:ext cx="226397" cy="132971"/>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774" y="1817018"/>
            <a:ext cx="226364" cy="12726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60171" y="1811312"/>
            <a:ext cx="226397" cy="132971"/>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207" y="1817018"/>
            <a:ext cx="226364" cy="12726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568" y="1811312"/>
            <a:ext cx="226397" cy="132971"/>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804" y="1817018"/>
            <a:ext cx="226364" cy="12726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739" y="1814787"/>
            <a:ext cx="226397" cy="132971"/>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375" y="1820492"/>
            <a:ext cx="226364" cy="12726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8136" y="1814787"/>
            <a:ext cx="226397" cy="132971"/>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372" y="1820492"/>
            <a:ext cx="226364" cy="12726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747" y="1814787"/>
            <a:ext cx="226397" cy="132971"/>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4206" y="1820492"/>
            <a:ext cx="226364" cy="12726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4316" y="1814787"/>
            <a:ext cx="226397" cy="132971"/>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952" y="1820492"/>
            <a:ext cx="226364" cy="12726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4312" y="1814787"/>
            <a:ext cx="226397" cy="132971"/>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948" y="1820492"/>
            <a:ext cx="226364" cy="12726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8383" y="1814787"/>
            <a:ext cx="226397" cy="132971"/>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2019" y="1820492"/>
            <a:ext cx="226364" cy="12726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817" y="1814787"/>
            <a:ext cx="226397" cy="132971"/>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4453" y="1820492"/>
            <a:ext cx="226364" cy="12726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4449" y="1820492"/>
            <a:ext cx="226364" cy="12726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008" y="1716117"/>
            <a:ext cx="32" cy="263319"/>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581" y="1716117"/>
            <a:ext cx="32" cy="263319"/>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652" y="1716117"/>
            <a:ext cx="32" cy="263319"/>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6334" y="1706888"/>
            <a:ext cx="32" cy="263319"/>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6331" y="1706888"/>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8764" y="1711348"/>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8761" y="1711348"/>
            <a:ext cx="32" cy="263319"/>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8758" y="1706888"/>
            <a:ext cx="32" cy="263319"/>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154" y="1706888"/>
            <a:ext cx="32" cy="263319"/>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588" y="1706888"/>
            <a:ext cx="32" cy="263319"/>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659" y="1706888"/>
            <a:ext cx="32" cy="263319"/>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438" y="1708183"/>
            <a:ext cx="32" cy="263319"/>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435" y="1708183"/>
            <a:ext cx="32" cy="263319"/>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868" y="1708183"/>
            <a:ext cx="32" cy="263319"/>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39" y="1708183"/>
            <a:ext cx="32" cy="263319"/>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36" y="1708183"/>
            <a:ext cx="32" cy="263319"/>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556" y="1708183"/>
            <a:ext cx="32" cy="263319"/>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841" y="1708183"/>
            <a:ext cx="32" cy="263319"/>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437" y="1708183"/>
            <a:ext cx="32" cy="263319"/>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9005" y="1711658"/>
            <a:ext cx="32" cy="263319"/>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839" y="1711658"/>
            <a:ext cx="32" cy="263319"/>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585" y="1711658"/>
            <a:ext cx="32" cy="263319"/>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8086" y="1711658"/>
            <a:ext cx="32" cy="263319"/>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8083" y="1711658"/>
            <a:ext cx="32" cy="263319"/>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454" y="1949990"/>
            <a:ext cx="226397" cy="132971"/>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568" y="1949990"/>
            <a:ext cx="226397" cy="132971"/>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9025" y="1953464"/>
            <a:ext cx="226397" cy="132971"/>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739" y="1953464"/>
            <a:ext cx="226397" cy="132971"/>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9022" y="1953464"/>
            <a:ext cx="226397" cy="132971"/>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8136" y="1953464"/>
            <a:ext cx="226397" cy="132971"/>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856" y="1953464"/>
            <a:ext cx="226397" cy="132971"/>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747" y="1953464"/>
            <a:ext cx="226397" cy="132971"/>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601" y="1953464"/>
            <a:ext cx="226397" cy="132971"/>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4316" y="1953464"/>
            <a:ext cx="226397" cy="132971"/>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598" y="1953464"/>
            <a:ext cx="226397" cy="132971"/>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4312" y="1953464"/>
            <a:ext cx="226397" cy="132971"/>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669" y="1953464"/>
            <a:ext cx="226397" cy="132971"/>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8383" y="1953464"/>
            <a:ext cx="226397" cy="132971"/>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8103" y="1953464"/>
            <a:ext cx="226397" cy="132971"/>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817" y="1953464"/>
            <a:ext cx="226397" cy="132971"/>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8099" y="1953464"/>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6351" y="1682752"/>
            <a:ext cx="226397" cy="132971"/>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065" y="1677045"/>
            <a:ext cx="226397" cy="144383"/>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6347" y="1687212"/>
            <a:ext cx="226397" cy="132971"/>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061" y="1677045"/>
            <a:ext cx="226397" cy="144383"/>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8781" y="1682752"/>
            <a:ext cx="226397" cy="132971"/>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1495" y="1677045"/>
            <a:ext cx="226397" cy="144383"/>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8778" y="1682752"/>
            <a:ext cx="226397" cy="132971"/>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1492" y="1677045"/>
            <a:ext cx="226397" cy="144383"/>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174" y="168275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7889" y="1677045"/>
            <a:ext cx="226397" cy="144383"/>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171" y="1682752"/>
            <a:ext cx="226397" cy="132971"/>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7885" y="1677045"/>
            <a:ext cx="226397" cy="144383"/>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605" y="1682752"/>
            <a:ext cx="226397" cy="132971"/>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319" y="1677045"/>
            <a:ext cx="226397" cy="144383"/>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676" y="1682752"/>
            <a:ext cx="226397" cy="132971"/>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4866" y="1682271"/>
            <a:ext cx="226397" cy="144383"/>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455" y="1684047"/>
            <a:ext cx="226397" cy="132971"/>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169" y="1678340"/>
            <a:ext cx="226397" cy="144383"/>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451" y="1684047"/>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165" y="1678340"/>
            <a:ext cx="226397" cy="144383"/>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885" y="1684047"/>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525" y="1678340"/>
            <a:ext cx="226397" cy="144383"/>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356" y="16840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70" y="1678340"/>
            <a:ext cx="226397" cy="144383"/>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53" y="1688507"/>
            <a:ext cx="226397" cy="132971"/>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67" y="1678340"/>
            <a:ext cx="226397" cy="144383"/>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424" y="1684047"/>
            <a:ext cx="226397" cy="132971"/>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138" y="1678340"/>
            <a:ext cx="226397" cy="144383"/>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857" y="1684047"/>
            <a:ext cx="226397" cy="132971"/>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60171" y="1678340"/>
            <a:ext cx="226397" cy="144383"/>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454" y="1684047"/>
            <a:ext cx="226397" cy="132971"/>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568" y="1678340"/>
            <a:ext cx="226397" cy="144383"/>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025" y="1687522"/>
            <a:ext cx="226397" cy="132971"/>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739" y="1681815"/>
            <a:ext cx="226397" cy="144383"/>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9022" y="1687522"/>
            <a:ext cx="226397" cy="132971"/>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8136" y="1681815"/>
            <a:ext cx="226397" cy="144383"/>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856" y="1687522"/>
            <a:ext cx="226397" cy="132971"/>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747" y="1681815"/>
            <a:ext cx="226397" cy="144383"/>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601" y="1687522"/>
            <a:ext cx="226397" cy="132971"/>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4316" y="1681815"/>
            <a:ext cx="226397" cy="144383"/>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598" y="1687522"/>
            <a:ext cx="226397" cy="132971"/>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4312" y="1681815"/>
            <a:ext cx="226397" cy="144383"/>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669" y="1687522"/>
            <a:ext cx="226397" cy="132971"/>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8383" y="1681815"/>
            <a:ext cx="226397" cy="144383"/>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8103" y="1687522"/>
            <a:ext cx="226397" cy="132971"/>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817" y="1681815"/>
            <a:ext cx="226397" cy="144383"/>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8099" y="1687522"/>
            <a:ext cx="226397" cy="132971"/>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6351" y="1948695"/>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065" y="1948695"/>
            <a:ext cx="226397" cy="132971"/>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6347" y="194869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061" y="1948695"/>
            <a:ext cx="226397" cy="132971"/>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8781" y="1948695"/>
            <a:ext cx="226397" cy="132971"/>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1495" y="1948695"/>
            <a:ext cx="226397" cy="132971"/>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8778" y="1948695"/>
            <a:ext cx="226397" cy="132971"/>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1492" y="1948695"/>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174" y="1948695"/>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7889" y="1948695"/>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171" y="1948695"/>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7885" y="1948695"/>
            <a:ext cx="226397" cy="132971"/>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605" y="1948695"/>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319" y="1948695"/>
            <a:ext cx="226397" cy="132971"/>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676" y="1948695"/>
            <a:ext cx="226397" cy="132971"/>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455" y="1949990"/>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169" y="1949990"/>
            <a:ext cx="226397" cy="132971"/>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451" y="1949990"/>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165" y="1949990"/>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885" y="1949990"/>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525" y="1949990"/>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9990"/>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70" y="1949990"/>
            <a:ext cx="226397" cy="132971"/>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53" y="1949990"/>
            <a:ext cx="226397" cy="132971"/>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67" y="1949990"/>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424" y="1949990"/>
            <a:ext cx="226397" cy="132971"/>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138" y="1949990"/>
            <a:ext cx="226397" cy="132971"/>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857" y="1949990"/>
            <a:ext cx="226397" cy="132971"/>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60171" y="1949990"/>
            <a:ext cx="226397" cy="132971"/>
          </a:xfrm>
          <a:prstGeom prst="line">
            <a:avLst/>
          </a:prstGeom>
          <a:noFill/>
          <a:ln w="6350" cap="flat" cmpd="sng" algn="ctr">
            <a:solidFill>
              <a:srgbClr val="5B9BD5"/>
            </a:solidFill>
            <a:prstDash val="solid"/>
            <a:miter lim="800000"/>
          </a:ln>
          <a:effectLst/>
        </p:spPr>
      </p:cxnSp>
      <p:sp>
        <p:nvSpPr>
          <p:cNvPr id="372" name="Hexagon 371"/>
          <p:cNvSpPr/>
          <p:nvPr/>
        </p:nvSpPr>
        <p:spPr>
          <a:xfrm>
            <a:off x="68159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78" name="Straight Connector 377"/>
          <p:cNvCxnSpPr/>
          <p:nvPr/>
        </p:nvCxnSpPr>
        <p:spPr>
          <a:xfrm>
            <a:off x="1039066" y="1821430"/>
            <a:ext cx="32" cy="263319"/>
          </a:xfrm>
          <a:prstGeom prst="line">
            <a:avLst/>
          </a:prstGeom>
          <a:noFill/>
          <a:ln w="6350" cap="flat" cmpd="sng" algn="ctr">
            <a:solidFill>
              <a:srgbClr val="5B9BD5"/>
            </a:solidFill>
            <a:prstDash val="solid"/>
            <a:miter lim="800000"/>
          </a:ln>
          <a:effectLst/>
        </p:spPr>
      </p:cxnSp>
      <p:sp>
        <p:nvSpPr>
          <p:cNvPr id="384" name="Hexagon 383"/>
          <p:cNvSpPr/>
          <p:nvPr/>
        </p:nvSpPr>
        <p:spPr>
          <a:xfrm>
            <a:off x="113159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90" name="Straight Connector 389"/>
          <p:cNvCxnSpPr/>
          <p:nvPr/>
        </p:nvCxnSpPr>
        <p:spPr>
          <a:xfrm>
            <a:off x="1489062" y="1821430"/>
            <a:ext cx="32" cy="263319"/>
          </a:xfrm>
          <a:prstGeom prst="line">
            <a:avLst/>
          </a:prstGeom>
          <a:noFill/>
          <a:ln w="6350" cap="flat" cmpd="sng" algn="ctr">
            <a:solidFill>
              <a:srgbClr val="5B9BD5"/>
            </a:solidFill>
            <a:prstDash val="solid"/>
            <a:miter lim="800000"/>
          </a:ln>
          <a:effectLst/>
        </p:spPr>
      </p:cxnSp>
      <p:sp>
        <p:nvSpPr>
          <p:cNvPr id="396" name="Hexagon 395"/>
          <p:cNvSpPr/>
          <p:nvPr/>
        </p:nvSpPr>
        <p:spPr>
          <a:xfrm>
            <a:off x="158402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02" name="Straight Connector 401"/>
          <p:cNvCxnSpPr/>
          <p:nvPr/>
        </p:nvCxnSpPr>
        <p:spPr>
          <a:xfrm>
            <a:off x="1941496" y="1821430"/>
            <a:ext cx="32" cy="263319"/>
          </a:xfrm>
          <a:prstGeom prst="line">
            <a:avLst/>
          </a:prstGeom>
          <a:noFill/>
          <a:ln w="6350" cap="flat" cmpd="sng" algn="ctr">
            <a:solidFill>
              <a:srgbClr val="5B9BD5"/>
            </a:solidFill>
            <a:prstDash val="solid"/>
            <a:miter lim="800000"/>
          </a:ln>
          <a:effectLst/>
        </p:spPr>
      </p:cxnSp>
      <p:sp>
        <p:nvSpPr>
          <p:cNvPr id="408" name="Hexagon 407"/>
          <p:cNvSpPr/>
          <p:nvPr/>
        </p:nvSpPr>
        <p:spPr>
          <a:xfrm>
            <a:off x="203402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14" name="Straight Connector 413"/>
          <p:cNvCxnSpPr/>
          <p:nvPr/>
        </p:nvCxnSpPr>
        <p:spPr>
          <a:xfrm>
            <a:off x="2391493" y="1816970"/>
            <a:ext cx="32" cy="263319"/>
          </a:xfrm>
          <a:prstGeom prst="line">
            <a:avLst/>
          </a:prstGeom>
          <a:noFill/>
          <a:ln w="6350" cap="flat" cmpd="sng" algn="ctr">
            <a:solidFill>
              <a:srgbClr val="5B9BD5"/>
            </a:solidFill>
            <a:prstDash val="solid"/>
            <a:miter lim="800000"/>
          </a:ln>
          <a:effectLst/>
        </p:spPr>
      </p:cxnSp>
      <p:sp>
        <p:nvSpPr>
          <p:cNvPr id="420" name="Hexagon 419"/>
          <p:cNvSpPr/>
          <p:nvPr/>
        </p:nvSpPr>
        <p:spPr>
          <a:xfrm>
            <a:off x="248401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26" name="Straight Connector 425"/>
          <p:cNvCxnSpPr/>
          <p:nvPr/>
        </p:nvCxnSpPr>
        <p:spPr>
          <a:xfrm>
            <a:off x="2837890" y="1821430"/>
            <a:ext cx="32" cy="263319"/>
          </a:xfrm>
          <a:prstGeom prst="line">
            <a:avLst/>
          </a:prstGeom>
          <a:noFill/>
          <a:ln w="6350" cap="flat" cmpd="sng" algn="ctr">
            <a:solidFill>
              <a:srgbClr val="5B9BD5"/>
            </a:solidFill>
            <a:prstDash val="solid"/>
            <a:miter lim="800000"/>
          </a:ln>
          <a:effectLst/>
        </p:spPr>
      </p:cxnSp>
      <p:sp>
        <p:nvSpPr>
          <p:cNvPr id="432" name="Hexagon 431"/>
          <p:cNvSpPr/>
          <p:nvPr/>
        </p:nvSpPr>
        <p:spPr>
          <a:xfrm>
            <a:off x="293041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38" name="Straight Connector 437"/>
          <p:cNvCxnSpPr/>
          <p:nvPr/>
        </p:nvCxnSpPr>
        <p:spPr>
          <a:xfrm>
            <a:off x="3287886" y="1821430"/>
            <a:ext cx="32" cy="263319"/>
          </a:xfrm>
          <a:prstGeom prst="line">
            <a:avLst/>
          </a:prstGeom>
          <a:noFill/>
          <a:ln w="6350" cap="flat" cmpd="sng" algn="ctr">
            <a:solidFill>
              <a:srgbClr val="5B9BD5"/>
            </a:solidFill>
            <a:prstDash val="solid"/>
            <a:miter lim="800000"/>
          </a:ln>
          <a:effectLst/>
        </p:spPr>
      </p:cxnSp>
      <p:sp>
        <p:nvSpPr>
          <p:cNvPr id="444" name="Hexagon 443"/>
          <p:cNvSpPr/>
          <p:nvPr/>
        </p:nvSpPr>
        <p:spPr>
          <a:xfrm>
            <a:off x="338284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50" name="Straight Connector 449"/>
          <p:cNvCxnSpPr/>
          <p:nvPr/>
        </p:nvCxnSpPr>
        <p:spPr>
          <a:xfrm>
            <a:off x="3740320" y="1821430"/>
            <a:ext cx="32" cy="263319"/>
          </a:xfrm>
          <a:prstGeom prst="line">
            <a:avLst/>
          </a:prstGeom>
          <a:noFill/>
          <a:ln w="6350" cap="flat" cmpd="sng" algn="ctr">
            <a:solidFill>
              <a:srgbClr val="5B9BD5"/>
            </a:solidFill>
            <a:prstDash val="solid"/>
            <a:miter lim="800000"/>
          </a:ln>
          <a:effectLst/>
        </p:spPr>
      </p:cxnSp>
      <p:sp>
        <p:nvSpPr>
          <p:cNvPr id="456" name="Hexagon 455"/>
          <p:cNvSpPr/>
          <p:nvPr/>
        </p:nvSpPr>
        <p:spPr>
          <a:xfrm>
            <a:off x="3836920"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61" name="Straight Connector 460"/>
          <p:cNvCxnSpPr/>
          <p:nvPr/>
        </p:nvCxnSpPr>
        <p:spPr>
          <a:xfrm flipH="1">
            <a:off x="4184866" y="1953921"/>
            <a:ext cx="226397" cy="132971"/>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5866" y="1826656"/>
            <a:ext cx="32" cy="263319"/>
          </a:xfrm>
          <a:prstGeom prst="line">
            <a:avLst/>
          </a:prstGeom>
          <a:noFill/>
          <a:ln w="6350" cap="flat" cmpd="sng" algn="ctr">
            <a:solidFill>
              <a:srgbClr val="5B9BD5"/>
            </a:solidFill>
            <a:prstDash val="solid"/>
            <a:miter lim="800000"/>
          </a:ln>
          <a:effectLst/>
        </p:spPr>
      </p:cxnSp>
      <p:sp>
        <p:nvSpPr>
          <p:cNvPr id="468" name="Hexagon 467"/>
          <p:cNvSpPr/>
          <p:nvPr/>
        </p:nvSpPr>
        <p:spPr>
          <a:xfrm>
            <a:off x="428969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74" name="Straight Connector 473"/>
          <p:cNvCxnSpPr/>
          <p:nvPr/>
        </p:nvCxnSpPr>
        <p:spPr>
          <a:xfrm>
            <a:off x="4647170" y="1822725"/>
            <a:ext cx="32" cy="263319"/>
          </a:xfrm>
          <a:prstGeom prst="line">
            <a:avLst/>
          </a:prstGeom>
          <a:noFill/>
          <a:ln w="6350" cap="flat" cmpd="sng" algn="ctr">
            <a:solidFill>
              <a:srgbClr val="5B9BD5"/>
            </a:solidFill>
            <a:prstDash val="solid"/>
            <a:miter lim="800000"/>
          </a:ln>
          <a:effectLst/>
        </p:spPr>
      </p:cxnSp>
      <p:sp>
        <p:nvSpPr>
          <p:cNvPr id="480" name="Hexagon 479"/>
          <p:cNvSpPr/>
          <p:nvPr/>
        </p:nvSpPr>
        <p:spPr>
          <a:xfrm>
            <a:off x="4739696"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86" name="Straight Connector 485"/>
          <p:cNvCxnSpPr/>
          <p:nvPr/>
        </p:nvCxnSpPr>
        <p:spPr>
          <a:xfrm>
            <a:off x="5097166" y="1822725"/>
            <a:ext cx="32" cy="263319"/>
          </a:xfrm>
          <a:prstGeom prst="line">
            <a:avLst/>
          </a:prstGeom>
          <a:noFill/>
          <a:ln w="6350" cap="flat" cmpd="sng" algn="ctr">
            <a:solidFill>
              <a:srgbClr val="5B9BD5"/>
            </a:solidFill>
            <a:prstDash val="solid"/>
            <a:miter lim="800000"/>
          </a:ln>
          <a:effectLst/>
        </p:spPr>
      </p:cxnSp>
      <p:sp>
        <p:nvSpPr>
          <p:cNvPr id="492" name="Hexagon 491"/>
          <p:cNvSpPr/>
          <p:nvPr/>
        </p:nvSpPr>
        <p:spPr>
          <a:xfrm>
            <a:off x="519212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98" name="Straight Connector 497"/>
          <p:cNvCxnSpPr/>
          <p:nvPr/>
        </p:nvCxnSpPr>
        <p:spPr>
          <a:xfrm>
            <a:off x="5549600" y="1822725"/>
            <a:ext cx="32" cy="263319"/>
          </a:xfrm>
          <a:prstGeom prst="line">
            <a:avLst/>
          </a:prstGeom>
          <a:noFill/>
          <a:ln w="6350" cap="flat" cmpd="sng" algn="ctr">
            <a:solidFill>
              <a:srgbClr val="5B9BD5"/>
            </a:solidFill>
            <a:prstDash val="solid"/>
            <a:miter lim="800000"/>
          </a:ln>
          <a:effectLst/>
        </p:spPr>
      </p:cxnSp>
      <p:sp>
        <p:nvSpPr>
          <p:cNvPr id="504" name="Hexagon 503"/>
          <p:cNvSpPr/>
          <p:nvPr/>
        </p:nvSpPr>
        <p:spPr>
          <a:xfrm>
            <a:off x="5642600"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0" name="Straight Connector 509"/>
          <p:cNvCxnSpPr/>
          <p:nvPr/>
        </p:nvCxnSpPr>
        <p:spPr>
          <a:xfrm>
            <a:off x="6000071" y="1822725"/>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2" name="Straight Connector 521"/>
          <p:cNvCxnSpPr/>
          <p:nvPr/>
        </p:nvCxnSpPr>
        <p:spPr>
          <a:xfrm>
            <a:off x="6450068" y="1822725"/>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654666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6904139" y="1822725"/>
            <a:ext cx="32" cy="263319"/>
          </a:xfrm>
          <a:prstGeom prst="line">
            <a:avLst/>
          </a:prstGeom>
          <a:noFill/>
          <a:ln w="6350" cap="flat" cmpd="sng" algn="ctr">
            <a:solidFill>
              <a:srgbClr val="5B9BD5"/>
            </a:solidFill>
            <a:prstDash val="solid"/>
            <a:miter lim="800000"/>
          </a:ln>
          <a:effectLst/>
        </p:spPr>
      </p:cxnSp>
      <p:sp>
        <p:nvSpPr>
          <p:cNvPr id="540" name="Hexagon 539"/>
          <p:cNvSpPr/>
          <p:nvPr/>
        </p:nvSpPr>
        <p:spPr>
          <a:xfrm>
            <a:off x="6999102"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356573" y="1822725"/>
            <a:ext cx="32" cy="263319"/>
          </a:xfrm>
          <a:prstGeom prst="line">
            <a:avLst/>
          </a:prstGeom>
          <a:noFill/>
          <a:ln w="6350" cap="flat" cmpd="sng" algn="ctr">
            <a:solidFill>
              <a:srgbClr val="5B9BD5"/>
            </a:solidFill>
            <a:prstDash val="solid"/>
            <a:miter lim="800000"/>
          </a:ln>
          <a:effectLst/>
        </p:spPr>
      </p:cxnSp>
      <p:sp>
        <p:nvSpPr>
          <p:cNvPr id="552" name="Hexagon 551"/>
          <p:cNvSpPr/>
          <p:nvPr/>
        </p:nvSpPr>
        <p:spPr>
          <a:xfrm>
            <a:off x="745269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7806569" y="1822725"/>
            <a:ext cx="32" cy="263319"/>
          </a:xfrm>
          <a:prstGeom prst="line">
            <a:avLst/>
          </a:prstGeom>
          <a:noFill/>
          <a:ln w="6350" cap="flat" cmpd="sng" algn="ctr">
            <a:solidFill>
              <a:srgbClr val="5B9BD5"/>
            </a:solidFill>
            <a:prstDash val="solid"/>
            <a:miter lim="800000"/>
          </a:ln>
          <a:effectLst/>
        </p:spPr>
      </p:cxnSp>
      <p:sp>
        <p:nvSpPr>
          <p:cNvPr id="564" name="Hexagon 563"/>
          <p:cNvSpPr/>
          <p:nvPr/>
        </p:nvSpPr>
        <p:spPr>
          <a:xfrm>
            <a:off x="7904269"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70" name="Straight Connector 569"/>
          <p:cNvCxnSpPr/>
          <p:nvPr/>
        </p:nvCxnSpPr>
        <p:spPr>
          <a:xfrm>
            <a:off x="8261740" y="1826199"/>
            <a:ext cx="32" cy="263319"/>
          </a:xfrm>
          <a:prstGeom prst="line">
            <a:avLst/>
          </a:prstGeom>
          <a:noFill/>
          <a:ln w="6350" cap="flat" cmpd="sng" algn="ctr">
            <a:solidFill>
              <a:srgbClr val="5B9BD5"/>
            </a:solidFill>
            <a:prstDash val="solid"/>
            <a:miter lim="800000"/>
          </a:ln>
          <a:effectLst/>
        </p:spPr>
      </p:cxnSp>
      <p:sp>
        <p:nvSpPr>
          <p:cNvPr id="576" name="Hexagon 575"/>
          <p:cNvSpPr/>
          <p:nvPr/>
        </p:nvSpPr>
        <p:spPr>
          <a:xfrm>
            <a:off x="835426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82" name="Straight Connector 581"/>
          <p:cNvCxnSpPr/>
          <p:nvPr/>
        </p:nvCxnSpPr>
        <p:spPr>
          <a:xfrm>
            <a:off x="8708137" y="1826199"/>
            <a:ext cx="32" cy="263319"/>
          </a:xfrm>
          <a:prstGeom prst="line">
            <a:avLst/>
          </a:prstGeom>
          <a:noFill/>
          <a:ln w="6350" cap="flat" cmpd="sng" algn="ctr">
            <a:solidFill>
              <a:srgbClr val="5B9BD5"/>
            </a:solidFill>
            <a:prstDash val="solid"/>
            <a:miter lim="800000"/>
          </a:ln>
          <a:effectLst/>
        </p:spPr>
      </p:cxnSp>
      <p:sp>
        <p:nvSpPr>
          <p:cNvPr id="588" name="Hexagon 587"/>
          <p:cNvSpPr/>
          <p:nvPr/>
        </p:nvSpPr>
        <p:spPr>
          <a:xfrm>
            <a:off x="8803100"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94" name="Straight Connector 593"/>
          <p:cNvCxnSpPr/>
          <p:nvPr/>
        </p:nvCxnSpPr>
        <p:spPr>
          <a:xfrm>
            <a:off x="9156971" y="1826199"/>
            <a:ext cx="32" cy="263319"/>
          </a:xfrm>
          <a:prstGeom prst="line">
            <a:avLst/>
          </a:prstGeom>
          <a:noFill/>
          <a:ln w="6350" cap="flat" cmpd="sng" algn="ctr">
            <a:solidFill>
              <a:srgbClr val="5B9BD5"/>
            </a:solidFill>
            <a:prstDash val="solid"/>
            <a:miter lim="800000"/>
          </a:ln>
          <a:effectLst/>
        </p:spPr>
      </p:cxnSp>
      <p:sp>
        <p:nvSpPr>
          <p:cNvPr id="600" name="Hexagon 599"/>
          <p:cNvSpPr/>
          <p:nvPr/>
        </p:nvSpPr>
        <p:spPr>
          <a:xfrm>
            <a:off x="924684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06" name="Straight Connector 605"/>
          <p:cNvCxnSpPr/>
          <p:nvPr/>
        </p:nvCxnSpPr>
        <p:spPr>
          <a:xfrm>
            <a:off x="9604317" y="1826199"/>
            <a:ext cx="32" cy="263319"/>
          </a:xfrm>
          <a:prstGeom prst="line">
            <a:avLst/>
          </a:prstGeom>
          <a:noFill/>
          <a:ln w="6350" cap="flat" cmpd="sng" algn="ctr">
            <a:solidFill>
              <a:srgbClr val="5B9BD5"/>
            </a:solidFill>
            <a:prstDash val="solid"/>
            <a:miter lim="800000"/>
          </a:ln>
          <a:effectLst/>
        </p:spPr>
      </p:cxnSp>
      <p:sp>
        <p:nvSpPr>
          <p:cNvPr id="612" name="Hexagon 611"/>
          <p:cNvSpPr/>
          <p:nvPr/>
        </p:nvSpPr>
        <p:spPr>
          <a:xfrm>
            <a:off x="9696842"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18" name="Straight Connector 617"/>
          <p:cNvCxnSpPr/>
          <p:nvPr/>
        </p:nvCxnSpPr>
        <p:spPr>
          <a:xfrm>
            <a:off x="10054313" y="1826199"/>
            <a:ext cx="32" cy="263319"/>
          </a:xfrm>
          <a:prstGeom prst="line">
            <a:avLst/>
          </a:prstGeom>
          <a:noFill/>
          <a:ln w="6350" cap="flat" cmpd="sng" algn="ctr">
            <a:solidFill>
              <a:srgbClr val="5B9BD5"/>
            </a:solidFill>
            <a:prstDash val="solid"/>
            <a:miter lim="800000"/>
          </a:ln>
          <a:effectLst/>
        </p:spPr>
      </p:cxnSp>
      <p:sp>
        <p:nvSpPr>
          <p:cNvPr id="624" name="Hexagon 623"/>
          <p:cNvSpPr/>
          <p:nvPr/>
        </p:nvSpPr>
        <p:spPr>
          <a:xfrm>
            <a:off x="10150913"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30" name="Straight Connector 629"/>
          <p:cNvCxnSpPr/>
          <p:nvPr/>
        </p:nvCxnSpPr>
        <p:spPr>
          <a:xfrm>
            <a:off x="10508384" y="1826199"/>
            <a:ext cx="32" cy="263319"/>
          </a:xfrm>
          <a:prstGeom prst="line">
            <a:avLst/>
          </a:prstGeom>
          <a:noFill/>
          <a:ln w="6350" cap="flat" cmpd="sng" algn="ctr">
            <a:solidFill>
              <a:srgbClr val="5B9BD5"/>
            </a:solidFill>
            <a:prstDash val="solid"/>
            <a:miter lim="800000"/>
          </a:ln>
          <a:effectLst/>
        </p:spPr>
      </p:cxnSp>
      <p:sp>
        <p:nvSpPr>
          <p:cNvPr id="636" name="Hexagon 635"/>
          <p:cNvSpPr/>
          <p:nvPr/>
        </p:nvSpPr>
        <p:spPr>
          <a:xfrm>
            <a:off x="10603347"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42" name="Straight Connector 641"/>
          <p:cNvCxnSpPr/>
          <p:nvPr/>
        </p:nvCxnSpPr>
        <p:spPr>
          <a:xfrm>
            <a:off x="10960818" y="1826199"/>
            <a:ext cx="32" cy="263319"/>
          </a:xfrm>
          <a:prstGeom prst="line">
            <a:avLst/>
          </a:prstGeom>
          <a:noFill/>
          <a:ln w="6350" cap="flat" cmpd="sng" algn="ctr">
            <a:solidFill>
              <a:srgbClr val="5B9BD5"/>
            </a:solidFill>
            <a:prstDash val="solid"/>
            <a:miter lim="800000"/>
          </a:ln>
          <a:effectLst/>
        </p:spPr>
      </p:cxnSp>
      <p:sp>
        <p:nvSpPr>
          <p:cNvPr id="648" name="Hexagon 647"/>
          <p:cNvSpPr/>
          <p:nvPr/>
        </p:nvSpPr>
        <p:spPr>
          <a:xfrm>
            <a:off x="11053344"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52" name="Straight Connector 651"/>
          <p:cNvCxnSpPr/>
          <p:nvPr/>
        </p:nvCxnSpPr>
        <p:spPr>
          <a:xfrm>
            <a:off x="11410815" y="1826199"/>
            <a:ext cx="32" cy="263319"/>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lstStyle/>
          <a:p>
            <a:r>
              <a:rPr lang="en-US" dirty="0"/>
              <a:t>Microsoft Azure Service Fabric</a:t>
            </a:r>
            <a:br>
              <a:rPr lang="en-US" dirty="0"/>
            </a:br>
            <a:r>
              <a:rPr lang="en-US" sz="2745" dirty="0"/>
              <a:t>A platform for reliable, hyperscale, microservice-based applications</a:t>
            </a:r>
          </a:p>
        </p:txBody>
      </p:sp>
      <p:sp>
        <p:nvSpPr>
          <p:cNvPr id="370" name="Hexagon 369"/>
          <p:cNvSpPr/>
          <p:nvPr/>
        </p:nvSpPr>
        <p:spPr>
          <a:xfrm>
            <a:off x="68159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1" name="Hexagon 370"/>
          <p:cNvSpPr/>
          <p:nvPr/>
        </p:nvSpPr>
        <p:spPr>
          <a:xfrm>
            <a:off x="907992"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3" name="Hexagon 372"/>
          <p:cNvSpPr/>
          <p:nvPr/>
        </p:nvSpPr>
        <p:spPr>
          <a:xfrm>
            <a:off x="907992"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2" name="Hexagon 381"/>
          <p:cNvSpPr/>
          <p:nvPr/>
        </p:nvSpPr>
        <p:spPr>
          <a:xfrm>
            <a:off x="113159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3" name="Hexagon 382"/>
          <p:cNvSpPr/>
          <p:nvPr/>
        </p:nvSpPr>
        <p:spPr>
          <a:xfrm>
            <a:off x="135798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5" name="Hexagon 384"/>
          <p:cNvSpPr/>
          <p:nvPr/>
        </p:nvSpPr>
        <p:spPr>
          <a:xfrm>
            <a:off x="135798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4" name="Hexagon 393"/>
          <p:cNvSpPr/>
          <p:nvPr/>
        </p:nvSpPr>
        <p:spPr>
          <a:xfrm>
            <a:off x="158402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5" name="Hexagon 394"/>
          <p:cNvSpPr/>
          <p:nvPr/>
        </p:nvSpPr>
        <p:spPr>
          <a:xfrm>
            <a:off x="181042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7" name="Hexagon 396"/>
          <p:cNvSpPr/>
          <p:nvPr/>
        </p:nvSpPr>
        <p:spPr>
          <a:xfrm>
            <a:off x="181042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6" name="Hexagon 405"/>
          <p:cNvSpPr/>
          <p:nvPr/>
        </p:nvSpPr>
        <p:spPr>
          <a:xfrm>
            <a:off x="203402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7" name="Hexagon 406"/>
          <p:cNvSpPr/>
          <p:nvPr/>
        </p:nvSpPr>
        <p:spPr>
          <a:xfrm>
            <a:off x="226041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9" name="Hexagon 408"/>
          <p:cNvSpPr/>
          <p:nvPr/>
        </p:nvSpPr>
        <p:spPr>
          <a:xfrm>
            <a:off x="226041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8" name="Hexagon 417"/>
          <p:cNvSpPr/>
          <p:nvPr/>
        </p:nvSpPr>
        <p:spPr>
          <a:xfrm>
            <a:off x="248401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9" name="Hexagon 418"/>
          <p:cNvSpPr/>
          <p:nvPr/>
        </p:nvSpPr>
        <p:spPr>
          <a:xfrm>
            <a:off x="270681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21" name="Hexagon 420"/>
          <p:cNvSpPr/>
          <p:nvPr/>
        </p:nvSpPr>
        <p:spPr>
          <a:xfrm>
            <a:off x="270681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0" name="Hexagon 429"/>
          <p:cNvSpPr/>
          <p:nvPr/>
        </p:nvSpPr>
        <p:spPr>
          <a:xfrm>
            <a:off x="293041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1" name="Hexagon 430"/>
          <p:cNvSpPr/>
          <p:nvPr/>
        </p:nvSpPr>
        <p:spPr>
          <a:xfrm>
            <a:off x="315681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3" name="Hexagon 432"/>
          <p:cNvSpPr/>
          <p:nvPr/>
        </p:nvSpPr>
        <p:spPr>
          <a:xfrm>
            <a:off x="315681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2" name="Hexagon 441"/>
          <p:cNvSpPr/>
          <p:nvPr/>
        </p:nvSpPr>
        <p:spPr>
          <a:xfrm>
            <a:off x="338284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3" name="Hexagon 442"/>
          <p:cNvSpPr/>
          <p:nvPr/>
        </p:nvSpPr>
        <p:spPr>
          <a:xfrm>
            <a:off x="360924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5" name="Hexagon 444"/>
          <p:cNvSpPr/>
          <p:nvPr/>
        </p:nvSpPr>
        <p:spPr>
          <a:xfrm>
            <a:off x="360924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4" name="Hexagon 453"/>
          <p:cNvSpPr/>
          <p:nvPr/>
        </p:nvSpPr>
        <p:spPr>
          <a:xfrm>
            <a:off x="3836920"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5" name="Hexagon 454"/>
          <p:cNvSpPr/>
          <p:nvPr/>
        </p:nvSpPr>
        <p:spPr>
          <a:xfrm>
            <a:off x="4063317"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7" name="Hexagon 456"/>
          <p:cNvSpPr/>
          <p:nvPr/>
        </p:nvSpPr>
        <p:spPr>
          <a:xfrm>
            <a:off x="4063317"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6" name="Hexagon 465"/>
          <p:cNvSpPr/>
          <p:nvPr/>
        </p:nvSpPr>
        <p:spPr>
          <a:xfrm>
            <a:off x="428969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7" name="Hexagon 466"/>
          <p:cNvSpPr/>
          <p:nvPr/>
        </p:nvSpPr>
        <p:spPr>
          <a:xfrm>
            <a:off x="4516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9" name="Hexagon 468"/>
          <p:cNvSpPr/>
          <p:nvPr/>
        </p:nvSpPr>
        <p:spPr>
          <a:xfrm>
            <a:off x="4516096"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8" name="Hexagon 477"/>
          <p:cNvSpPr/>
          <p:nvPr/>
        </p:nvSpPr>
        <p:spPr>
          <a:xfrm>
            <a:off x="4739696"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9" name="Hexagon 478"/>
          <p:cNvSpPr/>
          <p:nvPr/>
        </p:nvSpPr>
        <p:spPr>
          <a:xfrm>
            <a:off x="4966093"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81" name="Hexagon 480"/>
          <p:cNvSpPr/>
          <p:nvPr/>
        </p:nvSpPr>
        <p:spPr>
          <a:xfrm>
            <a:off x="4966093"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0" name="Hexagon 489"/>
          <p:cNvSpPr/>
          <p:nvPr/>
        </p:nvSpPr>
        <p:spPr>
          <a:xfrm>
            <a:off x="519212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1" name="Hexagon 490"/>
          <p:cNvSpPr/>
          <p:nvPr/>
        </p:nvSpPr>
        <p:spPr>
          <a:xfrm>
            <a:off x="5418527"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3" name="Hexagon 492"/>
          <p:cNvSpPr/>
          <p:nvPr/>
        </p:nvSpPr>
        <p:spPr>
          <a:xfrm>
            <a:off x="5418527"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2" name="Hexagon 501"/>
          <p:cNvSpPr/>
          <p:nvPr/>
        </p:nvSpPr>
        <p:spPr>
          <a:xfrm>
            <a:off x="5642600" y="156249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3" name="Hexagon 502"/>
          <p:cNvSpPr/>
          <p:nvPr/>
        </p:nvSpPr>
        <p:spPr>
          <a:xfrm>
            <a:off x="5868998"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5" name="Hexagon 504"/>
          <p:cNvSpPr/>
          <p:nvPr/>
        </p:nvSpPr>
        <p:spPr>
          <a:xfrm>
            <a:off x="5868998"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4" name="Hexagon 513"/>
          <p:cNvSpPr/>
          <p:nvPr/>
        </p:nvSpPr>
        <p:spPr>
          <a:xfrm>
            <a:off x="6092597"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5" name="Hexagon 514"/>
          <p:cNvSpPr/>
          <p:nvPr/>
        </p:nvSpPr>
        <p:spPr>
          <a:xfrm>
            <a:off x="6318994"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7" name="Hexagon 516"/>
          <p:cNvSpPr/>
          <p:nvPr/>
        </p:nvSpPr>
        <p:spPr>
          <a:xfrm>
            <a:off x="6318994"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6" name="Hexagon 525"/>
          <p:cNvSpPr/>
          <p:nvPr/>
        </p:nvSpPr>
        <p:spPr>
          <a:xfrm>
            <a:off x="654666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7" name="Hexagon 526"/>
          <p:cNvSpPr/>
          <p:nvPr/>
        </p:nvSpPr>
        <p:spPr>
          <a:xfrm>
            <a:off x="6773065"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9" name="Hexagon 528"/>
          <p:cNvSpPr/>
          <p:nvPr/>
        </p:nvSpPr>
        <p:spPr>
          <a:xfrm>
            <a:off x="6773065"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8" name="Hexagon 537"/>
          <p:cNvSpPr/>
          <p:nvPr/>
        </p:nvSpPr>
        <p:spPr>
          <a:xfrm>
            <a:off x="6999102"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9" name="Hexagon 538"/>
          <p:cNvSpPr/>
          <p:nvPr/>
        </p:nvSpPr>
        <p:spPr>
          <a:xfrm>
            <a:off x="7225499"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41" name="Hexagon 540"/>
          <p:cNvSpPr/>
          <p:nvPr/>
        </p:nvSpPr>
        <p:spPr>
          <a:xfrm>
            <a:off x="7225499"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0" name="Hexagon 549"/>
          <p:cNvSpPr/>
          <p:nvPr/>
        </p:nvSpPr>
        <p:spPr>
          <a:xfrm>
            <a:off x="745269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1" name="Hexagon 550"/>
          <p:cNvSpPr/>
          <p:nvPr/>
        </p:nvSpPr>
        <p:spPr>
          <a:xfrm>
            <a:off x="7679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3" name="Hexagon 552"/>
          <p:cNvSpPr/>
          <p:nvPr/>
        </p:nvSpPr>
        <p:spPr>
          <a:xfrm>
            <a:off x="7679096"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2" name="Hexagon 561"/>
          <p:cNvSpPr/>
          <p:nvPr/>
        </p:nvSpPr>
        <p:spPr>
          <a:xfrm>
            <a:off x="7904269"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3" name="Hexagon 562"/>
          <p:cNvSpPr/>
          <p:nvPr/>
        </p:nvSpPr>
        <p:spPr>
          <a:xfrm>
            <a:off x="813066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813066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835426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857706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857706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8803100"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902589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902589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924684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947324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947324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9696842"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9923240"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9923240"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10150913"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1037731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1037731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0603347"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Hexagon 634"/>
          <p:cNvSpPr/>
          <p:nvPr/>
        </p:nvSpPr>
        <p:spPr>
          <a:xfrm>
            <a:off x="10829744"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7" name="Hexagon 636"/>
          <p:cNvSpPr/>
          <p:nvPr/>
        </p:nvSpPr>
        <p:spPr>
          <a:xfrm>
            <a:off x="10829744"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6" name="Hexagon 645"/>
          <p:cNvSpPr/>
          <p:nvPr/>
        </p:nvSpPr>
        <p:spPr>
          <a:xfrm>
            <a:off x="11053344"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7" name="Hexagon 646"/>
          <p:cNvSpPr/>
          <p:nvPr/>
        </p:nvSpPr>
        <p:spPr>
          <a:xfrm>
            <a:off x="1127974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9" name="Hexagon 648"/>
          <p:cNvSpPr/>
          <p:nvPr/>
        </p:nvSpPr>
        <p:spPr>
          <a:xfrm>
            <a:off x="1127974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5" name="Hexagon 654"/>
          <p:cNvSpPr/>
          <p:nvPr/>
        </p:nvSpPr>
        <p:spPr>
          <a:xfrm>
            <a:off x="680952"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6" name="Hexagon 655"/>
          <p:cNvSpPr/>
          <p:nvPr/>
        </p:nvSpPr>
        <p:spPr>
          <a:xfrm>
            <a:off x="1130949"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7" name="Hexagon 656"/>
          <p:cNvSpPr/>
          <p:nvPr/>
        </p:nvSpPr>
        <p:spPr>
          <a:xfrm>
            <a:off x="1583382"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8" name="Hexagon 657"/>
          <p:cNvSpPr/>
          <p:nvPr/>
        </p:nvSpPr>
        <p:spPr>
          <a:xfrm>
            <a:off x="2033379"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9" name="Hexagon 658"/>
          <p:cNvSpPr/>
          <p:nvPr/>
        </p:nvSpPr>
        <p:spPr>
          <a:xfrm>
            <a:off x="2486975"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0" name="Hexagon 659"/>
          <p:cNvSpPr/>
          <p:nvPr/>
        </p:nvSpPr>
        <p:spPr>
          <a:xfrm>
            <a:off x="2933372"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1" name="Hexagon 660"/>
          <p:cNvSpPr/>
          <p:nvPr/>
        </p:nvSpPr>
        <p:spPr>
          <a:xfrm>
            <a:off x="3382206"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2" name="Hexagon 661"/>
          <p:cNvSpPr/>
          <p:nvPr/>
        </p:nvSpPr>
        <p:spPr>
          <a:xfrm>
            <a:off x="3841014"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3" name="Hexagon 662"/>
          <p:cNvSpPr/>
          <p:nvPr/>
        </p:nvSpPr>
        <p:spPr>
          <a:xfrm>
            <a:off x="4293793"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4" name="Hexagon 663"/>
          <p:cNvSpPr/>
          <p:nvPr/>
        </p:nvSpPr>
        <p:spPr>
          <a:xfrm>
            <a:off x="4743790"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5" name="Hexagon 664"/>
          <p:cNvSpPr/>
          <p:nvPr/>
        </p:nvSpPr>
        <p:spPr>
          <a:xfrm>
            <a:off x="5196223"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6" name="Hexagon 665"/>
          <p:cNvSpPr/>
          <p:nvPr/>
        </p:nvSpPr>
        <p:spPr>
          <a:xfrm>
            <a:off x="5646220"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7" name="Hexagon 666"/>
          <p:cNvSpPr/>
          <p:nvPr/>
        </p:nvSpPr>
        <p:spPr>
          <a:xfrm>
            <a:off x="6096217"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8" name="Hexagon 667"/>
          <p:cNvSpPr/>
          <p:nvPr/>
        </p:nvSpPr>
        <p:spPr>
          <a:xfrm>
            <a:off x="6549050"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9" name="Hexagon 668"/>
          <p:cNvSpPr/>
          <p:nvPr/>
        </p:nvSpPr>
        <p:spPr>
          <a:xfrm>
            <a:off x="7001484"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0" name="Hexagon 669"/>
          <p:cNvSpPr/>
          <p:nvPr/>
        </p:nvSpPr>
        <p:spPr>
          <a:xfrm>
            <a:off x="7451481"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1" name="Hexagon 670"/>
          <p:cNvSpPr/>
          <p:nvPr/>
        </p:nvSpPr>
        <p:spPr>
          <a:xfrm>
            <a:off x="7906652"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2" name="Hexagon 671"/>
          <p:cNvSpPr/>
          <p:nvPr/>
        </p:nvSpPr>
        <p:spPr>
          <a:xfrm>
            <a:off x="8357111"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3" name="Hexagon 672"/>
          <p:cNvSpPr/>
          <p:nvPr/>
        </p:nvSpPr>
        <p:spPr>
          <a:xfrm>
            <a:off x="8801582"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4" name="Hexagon 673"/>
          <p:cNvSpPr/>
          <p:nvPr/>
        </p:nvSpPr>
        <p:spPr>
          <a:xfrm>
            <a:off x="9251579"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5" name="Hexagon 674"/>
          <p:cNvSpPr/>
          <p:nvPr/>
        </p:nvSpPr>
        <p:spPr>
          <a:xfrm>
            <a:off x="9702887"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6" name="Hexagon 675"/>
          <p:cNvSpPr/>
          <p:nvPr/>
        </p:nvSpPr>
        <p:spPr>
          <a:xfrm>
            <a:off x="10155721"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7" name="Hexagon 676"/>
          <p:cNvSpPr/>
          <p:nvPr/>
        </p:nvSpPr>
        <p:spPr>
          <a:xfrm>
            <a:off x="10604555"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8" name="Hexagon 677"/>
          <p:cNvSpPr/>
          <p:nvPr/>
        </p:nvSpPr>
        <p:spPr>
          <a:xfrm>
            <a:off x="11057389"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9" name="Rectangle 678"/>
          <p:cNvSpPr/>
          <p:nvPr/>
        </p:nvSpPr>
        <p:spPr>
          <a:xfrm>
            <a:off x="66470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693" name="TextBox 692"/>
          <p:cNvSpPr txBox="1"/>
          <p:nvPr/>
        </p:nvSpPr>
        <p:spPr>
          <a:xfrm>
            <a:off x="5077107" y="1607947"/>
            <a:ext cx="2729494" cy="512935"/>
          </a:xfrm>
          <a:prstGeom prst="rect">
            <a:avLst/>
          </a:prstGeom>
          <a:noFill/>
        </p:spPr>
        <p:txBody>
          <a:bodyPr wrap="square" rtlCol="0">
            <a:spAutoFit/>
          </a:bodyPr>
          <a:lstStyle/>
          <a:p>
            <a:pPr defTabSz="896386"/>
            <a:r>
              <a:rPr lang="en-US" sz="2745" dirty="0" err="1">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710" name="Group 709"/>
          <p:cNvGrpSpPr/>
          <p:nvPr/>
        </p:nvGrpSpPr>
        <p:grpSpPr>
          <a:xfrm>
            <a:off x="5959792" y="4594454"/>
            <a:ext cx="291896" cy="293228"/>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22"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23" name="Rectangle 722"/>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724"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01" name="Right Arrow 800"/>
          <p:cNvSpPr/>
          <p:nvPr/>
        </p:nvSpPr>
        <p:spPr>
          <a:xfrm rot="5400000">
            <a:off x="1916765" y="3170975"/>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2" name="Right Arrow 801"/>
          <p:cNvSpPr/>
          <p:nvPr/>
        </p:nvSpPr>
        <p:spPr>
          <a:xfrm rot="5400000">
            <a:off x="6013012" y="3150267"/>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3" name="Right Arrow 802"/>
          <p:cNvSpPr/>
          <p:nvPr/>
        </p:nvSpPr>
        <p:spPr>
          <a:xfrm rot="5400000">
            <a:off x="10045193" y="3158962"/>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grpSp>
        <p:nvGrpSpPr>
          <p:cNvPr id="804" name="Group 803"/>
          <p:cNvGrpSpPr/>
          <p:nvPr/>
        </p:nvGrpSpPr>
        <p:grpSpPr>
          <a:xfrm>
            <a:off x="923306" y="3768324"/>
            <a:ext cx="2501819" cy="2016718"/>
            <a:chOff x="967123" y="3315404"/>
            <a:chExt cx="2551986" cy="2057157"/>
          </a:xfrm>
        </p:grpSpPr>
        <p:sp>
          <p:nvSpPr>
            <p:cNvPr id="805" name="Rectangle 804"/>
            <p:cNvSpPr/>
            <p:nvPr/>
          </p:nvSpPr>
          <p:spPr>
            <a:xfrm>
              <a:off x="984812" y="3813776"/>
              <a:ext cx="2479439" cy="691375"/>
            </a:xfrm>
            <a:prstGeom prst="rect">
              <a:avLst/>
            </a:prstGeom>
            <a:solidFill>
              <a:schemeClr val="accent4"/>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a:t>
              </a:r>
              <a:r>
                <a:rPr lang="en-US" sz="2353" kern="0" dirty="0">
                  <a:solidFill>
                    <a:srgbClr val="FFFFFF"/>
                  </a:solidFill>
                  <a:latin typeface="Segoe UI Light"/>
                </a:rPr>
                <a:t> </a:t>
              </a:r>
            </a:p>
          </p:txBody>
        </p:sp>
        <p:sp>
          <p:nvSpPr>
            <p:cNvPr id="806" name="Rectangle 805"/>
            <p:cNvSpPr/>
            <p:nvPr/>
          </p:nvSpPr>
          <p:spPr>
            <a:xfrm>
              <a:off x="984813" y="3315404"/>
              <a:ext cx="1232246" cy="457200"/>
            </a:xfrm>
            <a:prstGeom prst="rect">
              <a:avLst/>
            </a:prstGeom>
            <a:solidFill>
              <a:schemeClr val="accent4"/>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07" name="Rectangle 806"/>
            <p:cNvSpPr/>
            <p:nvPr/>
          </p:nvSpPr>
          <p:spPr>
            <a:xfrm>
              <a:off x="2265833" y="3315404"/>
              <a:ext cx="1198419" cy="457200"/>
            </a:xfrm>
            <a:prstGeom prst="rect">
              <a:avLst/>
            </a:prstGeom>
            <a:solidFill>
              <a:schemeClr val="accent4"/>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08" name="Picture 807"/>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966" y="3768324"/>
            <a:ext cx="2501819" cy="2051154"/>
            <a:chOff x="8577887" y="3302049"/>
            <a:chExt cx="2551986" cy="2092284"/>
          </a:xfrm>
        </p:grpSpPr>
        <p:sp>
          <p:nvSpPr>
            <p:cNvPr id="810" name="Rectangle 809"/>
            <p:cNvSpPr/>
            <p:nvPr/>
          </p:nvSpPr>
          <p:spPr>
            <a:xfrm>
              <a:off x="8596359" y="3812695"/>
              <a:ext cx="2479439" cy="691375"/>
            </a:xfrm>
            <a:prstGeom prst="rect">
              <a:avLst/>
            </a:prstGeom>
            <a:solidFill>
              <a:schemeClr val="accent6"/>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Hosted Clouds</a:t>
              </a:r>
            </a:p>
          </p:txBody>
        </p:sp>
        <p:sp>
          <p:nvSpPr>
            <p:cNvPr id="811" name="Rectangle 810"/>
            <p:cNvSpPr/>
            <p:nvPr/>
          </p:nvSpPr>
          <p:spPr>
            <a:xfrm>
              <a:off x="8596360" y="3302049"/>
              <a:ext cx="1227098" cy="457200"/>
            </a:xfrm>
            <a:prstGeom prst="rect">
              <a:avLst/>
            </a:prstGeom>
            <a:solidFill>
              <a:schemeClr val="accent6"/>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12" name="Rectangle 811"/>
            <p:cNvSpPr/>
            <p:nvPr/>
          </p:nvSpPr>
          <p:spPr>
            <a:xfrm>
              <a:off x="9857729" y="3302049"/>
              <a:ext cx="1218070" cy="457200"/>
            </a:xfrm>
            <a:prstGeom prst="rect">
              <a:avLst/>
            </a:prstGeom>
            <a:solidFill>
              <a:schemeClr val="accent6"/>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13" name="Picture 812"/>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89648" y="2240281"/>
            <a:ext cx="10884543" cy="1024642"/>
          </a:xfrm>
          <a:prstGeom prst="rect">
            <a:avLst/>
          </a:prstGeom>
          <a:solidFill>
            <a:schemeClr val="accent2"/>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815" name="TextBox 814"/>
          <p:cNvSpPr txBox="1"/>
          <p:nvPr/>
        </p:nvSpPr>
        <p:spPr>
          <a:xfrm>
            <a:off x="5159097" y="2234756"/>
            <a:ext cx="2271728" cy="512935"/>
          </a:xfrm>
          <a:prstGeom prst="rect">
            <a:avLst/>
          </a:prstGeom>
          <a:noFill/>
        </p:spPr>
        <p:txBody>
          <a:bodyPr wrap="square" rtlCol="0">
            <a:spAutoFit/>
          </a:bodyPr>
          <a:lstStyle/>
          <a:p>
            <a:pPr defTabSz="896386"/>
            <a:r>
              <a:rPr lang="en-US" sz="2745" b="1" dirty="0">
                <a:solidFill>
                  <a:srgbClr val="FFFFFF"/>
                </a:solidFill>
                <a:latin typeface="Segoe UI Light"/>
              </a:rPr>
              <a:t>Service Fabric</a:t>
            </a:r>
          </a:p>
        </p:txBody>
      </p:sp>
      <p:grpSp>
        <p:nvGrpSpPr>
          <p:cNvPr id="816" name="Group 815"/>
          <p:cNvGrpSpPr/>
          <p:nvPr/>
        </p:nvGrpSpPr>
        <p:grpSpPr>
          <a:xfrm>
            <a:off x="3801747" y="3502302"/>
            <a:ext cx="4761422" cy="2765376"/>
            <a:chOff x="3570769" y="4054765"/>
            <a:chExt cx="4856898" cy="2820828"/>
          </a:xfrm>
        </p:grpSpPr>
        <p:pic>
          <p:nvPicPr>
            <p:cNvPr id="817" name="Picture 816"/>
            <p:cNvPicPr>
              <a:picLocks noChangeAspect="1"/>
            </p:cNvPicPr>
            <p:nvPr/>
          </p:nvPicPr>
          <p:blipFill>
            <a:blip r:embed="rId4"/>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107C1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Private Clouds</a:t>
                </a:r>
                <a:endParaRPr lang="en-US" sz="1372" kern="0" dirty="0">
                  <a:solidFill>
                    <a:srgbClr val="FFFFFF"/>
                  </a:solidFill>
                  <a:latin typeface="Segoe UI Light"/>
                </a:endParaRPr>
              </a:p>
            </p:txBody>
          </p:sp>
          <p:sp>
            <p:nvSpPr>
              <p:cNvPr id="820" name="Rectangle 819"/>
              <p:cNvSpPr/>
              <p:nvPr/>
            </p:nvSpPr>
            <p:spPr>
              <a:xfrm>
                <a:off x="4962230" y="5403511"/>
                <a:ext cx="1222090" cy="457200"/>
              </a:xfrm>
              <a:prstGeom prst="rect">
                <a:avLst/>
              </a:prstGeom>
              <a:solidFill>
                <a:srgbClr val="107C1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21" name="Rectangle 820"/>
              <p:cNvSpPr/>
              <p:nvPr/>
            </p:nvSpPr>
            <p:spPr>
              <a:xfrm>
                <a:off x="6228297" y="5403511"/>
                <a:ext cx="1213372" cy="457200"/>
              </a:xfrm>
              <a:prstGeom prst="rect">
                <a:avLst/>
              </a:prstGeom>
              <a:solidFill>
                <a:srgbClr val="107C1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grpSp>
      </p:grpSp>
      <p:sp>
        <p:nvSpPr>
          <p:cNvPr id="822" name="TextBox 821"/>
          <p:cNvSpPr txBox="1"/>
          <p:nvPr/>
        </p:nvSpPr>
        <p:spPr>
          <a:xfrm>
            <a:off x="772054" y="2355431"/>
            <a:ext cx="1204105" cy="271554"/>
          </a:xfrm>
          <a:prstGeom prst="rect">
            <a:avLst/>
          </a:prstGeom>
          <a:noFill/>
        </p:spPr>
        <p:txBody>
          <a:bodyPr wrap="square" rtlCol="0">
            <a:spAutoFit/>
          </a:bodyPr>
          <a:lstStyle/>
          <a:p>
            <a:pPr defTabSz="896386"/>
            <a:r>
              <a:rPr lang="en-US" sz="1176" b="1" dirty="0">
                <a:solidFill>
                  <a:srgbClr val="FFFFFF"/>
                </a:solidFill>
                <a:latin typeface="Segoe UI Light"/>
              </a:rPr>
              <a:t>High Availability</a:t>
            </a:r>
          </a:p>
        </p:txBody>
      </p:sp>
      <p:sp>
        <p:nvSpPr>
          <p:cNvPr id="823" name="TextBox 822"/>
          <p:cNvSpPr txBox="1"/>
          <p:nvPr/>
        </p:nvSpPr>
        <p:spPr>
          <a:xfrm>
            <a:off x="2196486" y="2955200"/>
            <a:ext cx="1160098" cy="271554"/>
          </a:xfrm>
          <a:prstGeom prst="rect">
            <a:avLst/>
          </a:prstGeom>
          <a:noFill/>
        </p:spPr>
        <p:txBody>
          <a:bodyPr wrap="square" rtlCol="0">
            <a:spAutoFit/>
          </a:bodyPr>
          <a:lstStyle/>
          <a:p>
            <a:pPr defTabSz="896386"/>
            <a:r>
              <a:rPr lang="en-US" sz="1176" b="1" dirty="0">
                <a:solidFill>
                  <a:srgbClr val="FFFFFF"/>
                </a:solidFill>
                <a:latin typeface="Segoe UI Light"/>
              </a:rPr>
              <a:t>Hyper-Scale</a:t>
            </a:r>
          </a:p>
        </p:txBody>
      </p:sp>
      <p:sp>
        <p:nvSpPr>
          <p:cNvPr id="824" name="TextBox 823"/>
          <p:cNvSpPr txBox="1"/>
          <p:nvPr/>
        </p:nvSpPr>
        <p:spPr>
          <a:xfrm>
            <a:off x="2148671" y="2391097"/>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Hybrid Operations</a:t>
            </a:r>
          </a:p>
        </p:txBody>
      </p:sp>
      <p:sp>
        <p:nvSpPr>
          <p:cNvPr id="825" name="TextBox 824"/>
          <p:cNvSpPr txBox="1"/>
          <p:nvPr/>
        </p:nvSpPr>
        <p:spPr>
          <a:xfrm>
            <a:off x="2698037" y="2697187"/>
            <a:ext cx="1053656" cy="271554"/>
          </a:xfrm>
          <a:prstGeom prst="rect">
            <a:avLst/>
          </a:prstGeom>
          <a:noFill/>
        </p:spPr>
        <p:txBody>
          <a:bodyPr wrap="square" rtlCol="0">
            <a:spAutoFit/>
          </a:bodyPr>
          <a:lstStyle/>
          <a:p>
            <a:pPr defTabSz="896386"/>
            <a:r>
              <a:rPr lang="en-US" sz="1176" b="1" dirty="0">
                <a:solidFill>
                  <a:srgbClr val="FFFFFF"/>
                </a:solidFill>
                <a:latin typeface="Segoe UI Light"/>
              </a:rPr>
              <a:t>High Density</a:t>
            </a:r>
          </a:p>
        </p:txBody>
      </p:sp>
      <p:sp>
        <p:nvSpPr>
          <p:cNvPr id="826" name="TextBox 825"/>
          <p:cNvSpPr txBox="1"/>
          <p:nvPr/>
        </p:nvSpPr>
        <p:spPr>
          <a:xfrm>
            <a:off x="4061559" y="2654925"/>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Rolling Upgrades</a:t>
            </a:r>
          </a:p>
        </p:txBody>
      </p:sp>
      <p:sp>
        <p:nvSpPr>
          <p:cNvPr id="827" name="TextBox 826"/>
          <p:cNvSpPr txBox="1"/>
          <p:nvPr/>
        </p:nvSpPr>
        <p:spPr>
          <a:xfrm>
            <a:off x="5397427" y="2914885"/>
            <a:ext cx="1312906" cy="271554"/>
          </a:xfrm>
          <a:prstGeom prst="rect">
            <a:avLst/>
          </a:prstGeom>
          <a:noFill/>
        </p:spPr>
        <p:txBody>
          <a:bodyPr wrap="square" rtlCol="0">
            <a:spAutoFit/>
          </a:bodyPr>
          <a:lstStyle/>
          <a:p>
            <a:pPr defTabSz="896386"/>
            <a:r>
              <a:rPr lang="en-US" sz="1176" b="1" dirty="0" err="1">
                <a:solidFill>
                  <a:srgbClr val="FFFFFF"/>
                </a:solidFill>
                <a:latin typeface="Segoe UI Light"/>
              </a:rPr>
              <a:t>Stateful</a:t>
            </a:r>
            <a:r>
              <a:rPr lang="en-US" sz="1176" b="1" dirty="0">
                <a:solidFill>
                  <a:srgbClr val="FFFFFF"/>
                </a:solidFill>
                <a:latin typeface="Segoe UI Light"/>
              </a:rPr>
              <a:t> services</a:t>
            </a:r>
          </a:p>
        </p:txBody>
      </p:sp>
      <p:sp>
        <p:nvSpPr>
          <p:cNvPr id="828" name="TextBox 827"/>
          <p:cNvSpPr txBox="1"/>
          <p:nvPr/>
        </p:nvSpPr>
        <p:spPr>
          <a:xfrm>
            <a:off x="5890209" y="2685362"/>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Low Latency</a:t>
            </a:r>
          </a:p>
        </p:txBody>
      </p:sp>
      <p:sp>
        <p:nvSpPr>
          <p:cNvPr id="829" name="TextBox 828"/>
          <p:cNvSpPr txBox="1"/>
          <p:nvPr/>
        </p:nvSpPr>
        <p:spPr>
          <a:xfrm>
            <a:off x="7646239" y="2779180"/>
            <a:ext cx="1312906" cy="452590"/>
          </a:xfrm>
          <a:prstGeom prst="rect">
            <a:avLst/>
          </a:prstGeom>
          <a:noFill/>
        </p:spPr>
        <p:txBody>
          <a:bodyPr wrap="square" rtlCol="0">
            <a:spAutoFit/>
          </a:bodyPr>
          <a:lstStyle/>
          <a:p>
            <a:pPr algn="ctr" defTabSz="896386"/>
            <a:r>
              <a:rPr lang="en-US" sz="1176" b="1" dirty="0">
                <a:solidFill>
                  <a:srgbClr val="FFFFFF"/>
                </a:solidFill>
                <a:latin typeface="Segoe UI Light"/>
              </a:rPr>
              <a:t>Fast startup &amp; shutdown</a:t>
            </a:r>
          </a:p>
        </p:txBody>
      </p:sp>
      <p:sp>
        <p:nvSpPr>
          <p:cNvPr id="830" name="TextBox 829"/>
          <p:cNvSpPr txBox="1"/>
          <p:nvPr/>
        </p:nvSpPr>
        <p:spPr>
          <a:xfrm>
            <a:off x="8581450" y="2273390"/>
            <a:ext cx="1707687" cy="452590"/>
          </a:xfrm>
          <a:prstGeom prst="rect">
            <a:avLst/>
          </a:prstGeom>
          <a:noFill/>
        </p:spPr>
        <p:txBody>
          <a:bodyPr wrap="square" rtlCol="0">
            <a:spAutoFit/>
          </a:bodyPr>
          <a:lstStyle/>
          <a:p>
            <a:pPr defTabSz="896386"/>
            <a:r>
              <a:rPr lang="en-US" sz="1176" b="1" dirty="0">
                <a:solidFill>
                  <a:srgbClr val="FFFFFF"/>
                </a:solidFill>
                <a:latin typeface="Segoe UI Light"/>
              </a:rPr>
              <a:t>Container Orchestration &amp; lifecycle management</a:t>
            </a:r>
          </a:p>
        </p:txBody>
      </p:sp>
      <p:sp>
        <p:nvSpPr>
          <p:cNvPr id="831" name="TextBox 830"/>
          <p:cNvSpPr txBox="1"/>
          <p:nvPr/>
        </p:nvSpPr>
        <p:spPr>
          <a:xfrm>
            <a:off x="10032325" y="2735887"/>
            <a:ext cx="1526624" cy="454227"/>
          </a:xfrm>
          <a:prstGeom prst="rect">
            <a:avLst/>
          </a:prstGeom>
          <a:noFill/>
        </p:spPr>
        <p:txBody>
          <a:bodyPr wrap="square" rtlCol="0">
            <a:spAutoFit/>
          </a:bodyPr>
          <a:lstStyle/>
          <a:p>
            <a:pPr algn="ctr" defTabSz="896386"/>
            <a:r>
              <a:rPr lang="en-US" sz="1176" b="1" dirty="0">
                <a:solidFill>
                  <a:srgbClr val="FFFFFF"/>
                </a:solidFill>
                <a:latin typeface="Segoe UI Light"/>
              </a:rPr>
              <a:t>Replication &amp; Failover</a:t>
            </a:r>
          </a:p>
        </p:txBody>
      </p:sp>
      <p:sp>
        <p:nvSpPr>
          <p:cNvPr id="832" name="TextBox 831"/>
          <p:cNvSpPr txBox="1"/>
          <p:nvPr/>
        </p:nvSpPr>
        <p:spPr>
          <a:xfrm>
            <a:off x="846315" y="2618151"/>
            <a:ext cx="1160098" cy="633625"/>
          </a:xfrm>
          <a:prstGeom prst="rect">
            <a:avLst/>
          </a:prstGeom>
          <a:noFill/>
        </p:spPr>
        <p:txBody>
          <a:bodyPr wrap="square" rtlCol="0">
            <a:spAutoFit/>
          </a:bodyPr>
          <a:lstStyle/>
          <a:p>
            <a:pPr algn="ctr" defTabSz="896386"/>
            <a:r>
              <a:rPr lang="en-US" sz="1176" b="1" dirty="0">
                <a:solidFill>
                  <a:srgbClr val="FFFFFF"/>
                </a:solidFill>
                <a:latin typeface="Segoe UI Light"/>
              </a:rPr>
              <a:t>Simple programming models</a:t>
            </a:r>
          </a:p>
        </p:txBody>
      </p:sp>
      <p:sp>
        <p:nvSpPr>
          <p:cNvPr id="833" name="TextBox 832"/>
          <p:cNvSpPr txBox="1"/>
          <p:nvPr/>
        </p:nvSpPr>
        <p:spPr>
          <a:xfrm>
            <a:off x="8959146" y="2839733"/>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Load balancing</a:t>
            </a:r>
          </a:p>
        </p:txBody>
      </p:sp>
      <p:sp>
        <p:nvSpPr>
          <p:cNvPr id="834" name="TextBox 833"/>
          <p:cNvSpPr txBox="1"/>
          <p:nvPr/>
        </p:nvSpPr>
        <p:spPr>
          <a:xfrm>
            <a:off x="10397063" y="2389688"/>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Self-healing</a:t>
            </a:r>
          </a:p>
        </p:txBody>
      </p:sp>
      <p:sp>
        <p:nvSpPr>
          <p:cNvPr id="835" name="TextBox 834"/>
          <p:cNvSpPr txBox="1"/>
          <p:nvPr/>
        </p:nvSpPr>
        <p:spPr>
          <a:xfrm>
            <a:off x="3652076" y="2352527"/>
            <a:ext cx="1332950" cy="271554"/>
          </a:xfrm>
          <a:prstGeom prst="rect">
            <a:avLst/>
          </a:prstGeom>
          <a:noFill/>
        </p:spPr>
        <p:txBody>
          <a:bodyPr wrap="square" rtlCol="0">
            <a:spAutoFit/>
          </a:bodyPr>
          <a:lstStyle/>
          <a:p>
            <a:pPr defTabSz="896386"/>
            <a:r>
              <a:rPr lang="en-US" sz="1176" b="1" dirty="0">
                <a:solidFill>
                  <a:srgbClr val="FFFFFF"/>
                </a:solidFill>
                <a:latin typeface="Segoe UI Light"/>
              </a:rPr>
              <a:t>Data Partitioning</a:t>
            </a:r>
          </a:p>
        </p:txBody>
      </p:sp>
      <p:sp>
        <p:nvSpPr>
          <p:cNvPr id="836" name="TextBox 835"/>
          <p:cNvSpPr txBox="1"/>
          <p:nvPr/>
        </p:nvSpPr>
        <p:spPr>
          <a:xfrm>
            <a:off x="3706349" y="2960730"/>
            <a:ext cx="1508221" cy="271554"/>
          </a:xfrm>
          <a:prstGeom prst="rect">
            <a:avLst/>
          </a:prstGeom>
          <a:noFill/>
        </p:spPr>
        <p:txBody>
          <a:bodyPr wrap="square" rtlCol="0">
            <a:spAutoFit/>
          </a:bodyPr>
          <a:lstStyle/>
          <a:p>
            <a:pPr defTabSz="896386"/>
            <a:r>
              <a:rPr lang="en-US" sz="1176" b="1" dirty="0">
                <a:solidFill>
                  <a:srgbClr val="FFFFFF"/>
                </a:solidFill>
                <a:latin typeface="Segoe UI Light"/>
              </a:rPr>
              <a:t>Automated Rollback</a:t>
            </a:r>
          </a:p>
        </p:txBody>
      </p:sp>
      <p:sp>
        <p:nvSpPr>
          <p:cNvPr id="837" name="TextBox 836"/>
          <p:cNvSpPr txBox="1"/>
          <p:nvPr/>
        </p:nvSpPr>
        <p:spPr>
          <a:xfrm>
            <a:off x="7381765" y="2292875"/>
            <a:ext cx="1312906" cy="454227"/>
          </a:xfrm>
          <a:prstGeom prst="rect">
            <a:avLst/>
          </a:prstGeom>
          <a:noFill/>
        </p:spPr>
        <p:txBody>
          <a:bodyPr wrap="square" rtlCol="0">
            <a:spAutoFit/>
          </a:bodyPr>
          <a:lstStyle/>
          <a:p>
            <a:pPr algn="ctr" defTabSz="896386"/>
            <a:r>
              <a:rPr lang="en-US" sz="1176" b="1" dirty="0">
                <a:solidFill>
                  <a:srgbClr val="FFFFFF"/>
                </a:solidFill>
                <a:latin typeface="Segoe UI Light"/>
              </a:rPr>
              <a:t>Health Monitoring</a:t>
            </a:r>
          </a:p>
        </p:txBody>
      </p:sp>
      <p:sp>
        <p:nvSpPr>
          <p:cNvPr id="838" name="TextBox 837"/>
          <p:cNvSpPr txBox="1"/>
          <p:nvPr/>
        </p:nvSpPr>
        <p:spPr>
          <a:xfrm>
            <a:off x="6901142" y="2697187"/>
            <a:ext cx="1332950" cy="452590"/>
          </a:xfrm>
          <a:prstGeom prst="rect">
            <a:avLst/>
          </a:prstGeom>
          <a:noFill/>
        </p:spPr>
        <p:txBody>
          <a:bodyPr wrap="square" rtlCol="0">
            <a:spAutoFit/>
          </a:bodyPr>
          <a:lstStyle/>
          <a:p>
            <a:pPr defTabSz="896386"/>
            <a:r>
              <a:rPr lang="en-US" sz="1176" b="1" dirty="0">
                <a:solidFill>
                  <a:srgbClr val="FFFFFF"/>
                </a:solidFill>
                <a:latin typeface="Segoe UI Light"/>
              </a:rPr>
              <a:t>Placement Constraints</a:t>
            </a:r>
          </a:p>
        </p:txBody>
      </p:sp>
    </p:spTree>
    <p:extLst>
      <p:ext uri="{BB962C8B-B14F-4D97-AF65-F5344CB8AC3E}">
        <p14:creationId xmlns:p14="http://schemas.microsoft.com/office/powerpoint/2010/main" val="29867237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Getting</a:t>
            </a:r>
            <a:r>
              <a:rPr lang="es-ES_tradnl" dirty="0"/>
              <a:t> </a:t>
            </a:r>
            <a:r>
              <a:rPr lang="es-ES_tradnl" dirty="0" err="1"/>
              <a:t>Started</a:t>
            </a:r>
            <a:r>
              <a:rPr lang="es-ES_tradnl" dirty="0"/>
              <a:t> </a:t>
            </a:r>
            <a:r>
              <a:rPr lang="es-ES_tradnl" dirty="0" err="1"/>
              <a:t>with</a:t>
            </a:r>
            <a:r>
              <a:rPr lang="es-ES_tradnl" dirty="0"/>
              <a:t> Microservices</a:t>
            </a:r>
          </a:p>
        </p:txBody>
      </p:sp>
      <p:sp>
        <p:nvSpPr>
          <p:cNvPr id="3" name="Marcador de texto 2"/>
          <p:cNvSpPr>
            <a:spLocks noGrp="1"/>
          </p:cNvSpPr>
          <p:nvPr>
            <p:ph type="body" sz="quarter" idx="14"/>
          </p:nvPr>
        </p:nvSpPr>
        <p:spPr/>
        <p:txBody>
          <a:bodyPr/>
          <a:lstStyle/>
          <a:p>
            <a:r>
              <a:rPr lang="es-ES_tradnl" dirty="0"/>
              <a:t>David Rodríguez - @davidjrh</a:t>
            </a:r>
          </a:p>
          <a:p>
            <a:r>
              <a:rPr lang="es-ES_tradnl" dirty="0"/>
              <a:t>César Abreu - @</a:t>
            </a:r>
            <a:r>
              <a:rPr lang="es-ES_tradnl" dirty="0" err="1"/>
              <a:t>cesabreu</a:t>
            </a:r>
            <a:endParaRPr lang="es-ES_tradnl" dirty="0"/>
          </a:p>
        </p:txBody>
      </p:sp>
    </p:spTree>
    <p:extLst>
      <p:ext uri="{BB962C8B-B14F-4D97-AF65-F5344CB8AC3E}">
        <p14:creationId xmlns:p14="http://schemas.microsoft.com/office/powerpoint/2010/main" val="74202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Battle-hardened for over 5 years</a:t>
            </a:r>
          </a:p>
        </p:txBody>
      </p:sp>
      <p:sp>
        <p:nvSpPr>
          <p:cNvPr id="2" name="Hexagon 1"/>
          <p:cNvSpPr/>
          <p:nvPr/>
        </p:nvSpPr>
        <p:spPr bwMode="auto">
          <a:xfrm>
            <a:off x="187434" y="1412045"/>
            <a:ext cx="3313514" cy="2762421"/>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24" name="Hexagon 23"/>
          <p:cNvSpPr/>
          <p:nvPr/>
        </p:nvSpPr>
        <p:spPr bwMode="auto">
          <a:xfrm>
            <a:off x="386313" y="4624233"/>
            <a:ext cx="1904060" cy="1692827"/>
          </a:xfrm>
          <a:prstGeom prst="hexagon">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25" name="Hexagon 24"/>
          <p:cNvSpPr/>
          <p:nvPr/>
        </p:nvSpPr>
        <p:spPr bwMode="auto">
          <a:xfrm>
            <a:off x="6394808" y="1140913"/>
            <a:ext cx="2315764" cy="1969490"/>
          </a:xfrm>
          <a:prstGeom prst="hexagon">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Intune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26" name="Hexagon 2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27" name="Hexagon 26"/>
          <p:cNvSpPr/>
          <p:nvPr/>
        </p:nvSpPr>
        <p:spPr bwMode="auto">
          <a:xfrm>
            <a:off x="5602901" y="3452530"/>
            <a:ext cx="2955208" cy="2495576"/>
          </a:xfrm>
          <a:prstGeom prst="hexagon">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Bing Cortana</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500m </a:t>
            </a:r>
            <a:r>
              <a:rPr lang="en-US" sz="2353" dirty="0" err="1">
                <a:gradFill>
                  <a:gsLst>
                    <a:gs pos="0">
                      <a:srgbClr val="FFFFFF"/>
                    </a:gs>
                    <a:gs pos="100000">
                      <a:srgbClr val="FFFFFF"/>
                    </a:gs>
                  </a:gsLst>
                  <a:lin ang="5400000" scaled="0"/>
                </a:gradFill>
                <a:ea typeface="Segoe UI" pitchFamily="34" charset="0"/>
                <a:cs typeface="Segoe UI" pitchFamily="34" charset="0"/>
              </a:rPr>
              <a:t>evals</a:t>
            </a:r>
            <a:r>
              <a:rPr lang="en-US" sz="2353" dirty="0">
                <a:gradFill>
                  <a:gsLst>
                    <a:gs pos="0">
                      <a:srgbClr val="FFFFFF"/>
                    </a:gs>
                    <a:gs pos="100000">
                      <a:srgbClr val="FFFFFF"/>
                    </a:gs>
                  </a:gsLst>
                  <a:lin ang="5400000" scaled="0"/>
                </a:gradFill>
                <a:ea typeface="Segoe UI" pitchFamily="34" charset="0"/>
                <a:cs typeface="Segoe UI" pitchFamily="34" charset="0"/>
              </a:rPr>
              <a:t>/sec</a:t>
            </a:r>
          </a:p>
        </p:txBody>
      </p:sp>
      <p:sp>
        <p:nvSpPr>
          <p:cNvPr id="28" name="Hexagon 2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29" name="Hexagon 28"/>
          <p:cNvSpPr/>
          <p:nvPr/>
        </p:nvSpPr>
        <p:spPr bwMode="auto">
          <a:xfrm>
            <a:off x="8750345" y="1475213"/>
            <a:ext cx="2830036" cy="2398008"/>
          </a:xfrm>
          <a:prstGeom prst="hexag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2" name="Hexagon 11"/>
          <p:cNvSpPr/>
          <p:nvPr/>
        </p:nvSpPr>
        <p:spPr bwMode="auto">
          <a:xfrm>
            <a:off x="8710572" y="4053684"/>
            <a:ext cx="2513889" cy="2186149"/>
          </a:xfrm>
          <a:prstGeom prst="hexagon">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Event Hubs</a:t>
            </a:r>
          </a:p>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20bn events/day</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35951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DEMO</a:t>
            </a:r>
          </a:p>
        </p:txBody>
      </p:sp>
      <p:sp>
        <p:nvSpPr>
          <p:cNvPr id="5" name="Subtitle 4"/>
          <p:cNvSpPr>
            <a:spLocks noGrp="1"/>
          </p:cNvSpPr>
          <p:nvPr>
            <p:ph type="body" sz="quarter" idx="12"/>
          </p:nvPr>
        </p:nvSpPr>
        <p:spPr/>
        <p:txBody>
          <a:bodyPr/>
          <a:lstStyle/>
          <a:p>
            <a:r>
              <a:rPr lang="en-US" dirty="0"/>
              <a:t>Service Fabric</a:t>
            </a:r>
            <a:endParaRPr lang="es-ES" dirty="0"/>
          </a:p>
        </p:txBody>
      </p:sp>
    </p:spTree>
    <p:extLst>
      <p:ext uri="{BB962C8B-B14F-4D97-AF65-F5344CB8AC3E}">
        <p14:creationId xmlns:p14="http://schemas.microsoft.com/office/powerpoint/2010/main" val="4060852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Takeaways</a:t>
            </a:r>
          </a:p>
        </p:txBody>
      </p:sp>
      <p:sp>
        <p:nvSpPr>
          <p:cNvPr id="3" name="Marcador de contenido 2"/>
          <p:cNvSpPr>
            <a:spLocks noGrp="1"/>
          </p:cNvSpPr>
          <p:nvPr>
            <p:ph type="body" sz="quarter" idx="10"/>
          </p:nvPr>
        </p:nvSpPr>
        <p:spPr>
          <a:xfrm>
            <a:off x="269239" y="1189177"/>
            <a:ext cx="11653523" cy="4750150"/>
          </a:xfrm>
        </p:spPr>
        <p:txBody>
          <a:bodyPr>
            <a:normAutofit/>
          </a:bodyPr>
          <a:lstStyle/>
          <a:p>
            <a:pPr>
              <a:lnSpc>
                <a:spcPct val="150000"/>
              </a:lnSpc>
            </a:pPr>
            <a:r>
              <a:rPr lang="en-US" sz="2800" dirty="0"/>
              <a:t>Start building Microservices today, don’t feed the monster anymore</a:t>
            </a:r>
          </a:p>
          <a:p>
            <a:pPr>
              <a:lnSpc>
                <a:spcPct val="150000"/>
              </a:lnSpc>
            </a:pPr>
            <a:r>
              <a:rPr lang="en-US" sz="2800" dirty="0"/>
              <a:t>Microservices architecture is not new, you have consumed them for years</a:t>
            </a:r>
          </a:p>
        </p:txBody>
      </p:sp>
    </p:spTree>
    <p:extLst>
      <p:ext uri="{BB962C8B-B14F-4D97-AF65-F5344CB8AC3E}">
        <p14:creationId xmlns:p14="http://schemas.microsoft.com/office/powerpoint/2010/main" val="25804433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454400" y="977900"/>
            <a:ext cx="8737600" cy="1625060"/>
          </a:xfrm>
          <a:prstGeom prst="rect">
            <a:avLst/>
          </a:prstGeom>
          <a:noFill/>
        </p:spPr>
        <p:txBody>
          <a:bodyPr wrap="square" lIns="182880" tIns="146304" rIns="182880" bIns="146304" rtlCol="0">
            <a:spAutoFit/>
          </a:bodyPr>
          <a:lstStyle/>
          <a:p>
            <a:pPr algn="ctr">
              <a:lnSpc>
                <a:spcPct val="90000"/>
              </a:lnSpc>
              <a:spcAft>
                <a:spcPts val="600"/>
              </a:spcAft>
            </a:pPr>
            <a:r>
              <a:rPr lang="en-US" sz="9600" dirty="0">
                <a:gradFill>
                  <a:gsLst>
                    <a:gs pos="2917">
                      <a:schemeClr val="tx1"/>
                    </a:gs>
                    <a:gs pos="30000">
                      <a:schemeClr val="tx1"/>
                    </a:gs>
                  </a:gsLst>
                  <a:lin ang="5400000" scaled="0"/>
                </a:gradFill>
                <a:latin typeface="+mj-lt"/>
              </a:rPr>
              <a:t>Questions?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2327" y="211633"/>
            <a:ext cx="1337574" cy="554635"/>
          </a:xfrm>
          <a:prstGeom prst="rect">
            <a:avLst/>
          </a:prstGeom>
        </p:spPr>
      </p:pic>
    </p:spTree>
    <p:extLst>
      <p:ext uri="{BB962C8B-B14F-4D97-AF65-F5344CB8AC3E}">
        <p14:creationId xmlns:p14="http://schemas.microsoft.com/office/powerpoint/2010/main" val="5127840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Gracias</a:t>
            </a:r>
          </a:p>
        </p:txBody>
      </p:sp>
      <p:sp>
        <p:nvSpPr>
          <p:cNvPr id="3" name="Text Placeholder 2"/>
          <p:cNvSpPr>
            <a:spLocks noGrp="1"/>
          </p:cNvSpPr>
          <p:nvPr>
            <p:ph type="body" sz="quarter" idx="13"/>
          </p:nvPr>
        </p:nvSpPr>
        <p:spPr>
          <a:xfrm>
            <a:off x="7887847" y="4832636"/>
            <a:ext cx="3454530" cy="536318"/>
          </a:xfrm>
          <a:solidFill>
            <a:schemeClr val="tx1"/>
          </a:solidFill>
        </p:spPr>
        <p:txBody>
          <a:bodyPr/>
          <a:lstStyle/>
          <a:p>
            <a:r>
              <a:rPr lang="es-ES" dirty="0">
                <a:hlinkClick r:id="rId2"/>
              </a:rPr>
              <a:t>http://aka.ms/MTS32</a:t>
            </a:r>
            <a:r>
              <a:rPr lang="es-ES" dirty="0"/>
              <a:t> </a:t>
            </a:r>
          </a:p>
        </p:txBody>
      </p:sp>
      <p:pic>
        <p:nvPicPr>
          <p:cNvPr id="5" name="Picture Placeholder 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7888288" y="1212850"/>
            <a:ext cx="3454400" cy="3454400"/>
          </a:xfrm>
        </p:spPr>
      </p:pic>
    </p:spTree>
    <p:extLst>
      <p:ext uri="{BB962C8B-B14F-4D97-AF65-F5344CB8AC3E}">
        <p14:creationId xmlns:p14="http://schemas.microsoft.com/office/powerpoint/2010/main" val="11642668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08411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About</a:t>
            </a:r>
            <a:endParaRPr lang="es-ES" dirty="0"/>
          </a:p>
        </p:txBody>
      </p:sp>
      <p:sp>
        <p:nvSpPr>
          <p:cNvPr id="7" name="Content Placeholder 3"/>
          <p:cNvSpPr txBox="1">
            <a:spLocks/>
          </p:cNvSpPr>
          <p:nvPr/>
        </p:nvSpPr>
        <p:spPr>
          <a:xfrm>
            <a:off x="697116" y="3861386"/>
            <a:ext cx="5071623" cy="1458348"/>
          </a:xfrm>
          <a:prstGeom prst="rect">
            <a:avLst/>
          </a:prstGeom>
        </p:spPr>
        <p:txBody>
          <a:bodyPr vert="horz" wrap="square" lIns="0" tIns="0" rIns="0" bIns="0" rtlCol="0">
            <a:spAutoFit/>
          </a:bodyPr>
          <a:lstStyle>
            <a:lvl1pPr marL="341313" indent="-341313"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627063" indent="-285750"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914400" indent="-287338"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712913" indent="-22542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4688" indent="-2317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defTabSz="914188">
              <a:buNone/>
            </a:pPr>
            <a:r>
              <a:rPr lang="es-ES" sz="3199" dirty="0">
                <a:latin typeface="Segoe UI Light"/>
              </a:rPr>
              <a:t>David Rodríguez</a:t>
            </a:r>
          </a:p>
          <a:p>
            <a:pPr marL="0" indent="0" defTabSz="914188">
              <a:buNone/>
            </a:pPr>
            <a:r>
              <a:rPr lang="es-ES" sz="1999" dirty="0">
                <a:latin typeface="Segoe UI Light"/>
              </a:rPr>
              <a:t>CTO at Intelequia Software Solutions</a:t>
            </a:r>
          </a:p>
          <a:p>
            <a:pPr marL="0" indent="0" defTabSz="914188">
              <a:buNone/>
            </a:pPr>
            <a:r>
              <a:rPr lang="es-ES" sz="1999" dirty="0">
                <a:latin typeface="Segoe UI Light"/>
              </a:rPr>
              <a:t>Cloud Team Lead </a:t>
            </a:r>
            <a:r>
              <a:rPr lang="es-ES" sz="1999" dirty="0" err="1">
                <a:latin typeface="Segoe UI Light"/>
              </a:rPr>
              <a:t>Engineer</a:t>
            </a:r>
            <a:r>
              <a:rPr lang="es-ES" sz="1999" dirty="0">
                <a:latin typeface="Segoe UI Light"/>
              </a:rPr>
              <a:t> at DNN Corp.</a:t>
            </a:r>
          </a:p>
          <a:p>
            <a:pPr marL="0" indent="0" defTabSz="914188">
              <a:buNone/>
            </a:pPr>
            <a:r>
              <a:rPr lang="es-ES" sz="1999" dirty="0">
                <a:latin typeface="Segoe UI Light"/>
              </a:rPr>
              <a:t>Microsoft Azure MVP/Insider</a:t>
            </a:r>
          </a:p>
        </p:txBody>
      </p:sp>
      <p:grpSp>
        <p:nvGrpSpPr>
          <p:cNvPr id="4" name="Group 3"/>
          <p:cNvGrpSpPr/>
          <p:nvPr/>
        </p:nvGrpSpPr>
        <p:grpSpPr>
          <a:xfrm>
            <a:off x="734937" y="4337048"/>
            <a:ext cx="4705658" cy="2329209"/>
            <a:chOff x="5067737" y="3070318"/>
            <a:chExt cx="5258574" cy="2329869"/>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737" y="4204266"/>
              <a:ext cx="436635" cy="43663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078" y="4713911"/>
              <a:ext cx="430295" cy="430294"/>
            </a:xfrm>
            <a:prstGeom prst="rect">
              <a:avLst/>
            </a:prstGeom>
          </p:spPr>
        </p:pic>
        <p:sp>
          <p:nvSpPr>
            <p:cNvPr id="3" name="TextBox 2"/>
            <p:cNvSpPr txBox="1"/>
            <p:nvPr/>
          </p:nvSpPr>
          <p:spPr>
            <a:xfrm>
              <a:off x="5392172" y="3070318"/>
              <a:ext cx="4934139" cy="2329869"/>
            </a:xfrm>
            <a:prstGeom prst="rect">
              <a:avLst/>
            </a:prstGeom>
            <a:noFill/>
          </p:spPr>
          <p:txBody>
            <a:bodyPr wrap="square" lIns="182828" tIns="146263" rIns="182828" bIns="146263" rtlCol="0">
              <a:spAutoFit/>
            </a:bodyPr>
            <a:lstStyle/>
            <a:p>
              <a:pPr defTabSz="914049">
                <a:lnSpc>
                  <a:spcPct val="90000"/>
                </a:lnSpc>
              </a:pPr>
              <a:endParaRPr lang="en-US" sz="2400" dirty="0">
                <a:gradFill>
                  <a:gsLst>
                    <a:gs pos="2917">
                      <a:srgbClr val="FFFFFF"/>
                    </a:gs>
                    <a:gs pos="30000">
                      <a:srgbClr val="FFFFFF"/>
                    </a:gs>
                  </a:gsLst>
                  <a:lin ang="5400000" scaled="0"/>
                </a:gradFill>
                <a:latin typeface="Segoe UI Light"/>
              </a:endParaRPr>
            </a:p>
            <a:p>
              <a:pPr defTabSz="914049">
                <a:lnSpc>
                  <a:spcPct val="90000"/>
                </a:lnSpc>
              </a:pPr>
              <a:endParaRPr lang="en-US" sz="2400" dirty="0">
                <a:gradFill>
                  <a:gsLst>
                    <a:gs pos="2917">
                      <a:srgbClr val="FFFFFF"/>
                    </a:gs>
                    <a:gs pos="30000">
                      <a:srgbClr val="FFFFFF"/>
                    </a:gs>
                  </a:gsLst>
                  <a:lin ang="5400000" scaled="0"/>
                </a:gradFill>
                <a:latin typeface="Segoe UI Light"/>
              </a:endParaRPr>
            </a:p>
            <a:p>
              <a:pPr defTabSz="914049">
                <a:lnSpc>
                  <a:spcPct val="90000"/>
                </a:lnSpc>
              </a:pPr>
              <a:endParaRPr lang="en-US" sz="2400" dirty="0">
                <a:gradFill>
                  <a:gsLst>
                    <a:gs pos="2917">
                      <a:srgbClr val="FFFFFF"/>
                    </a:gs>
                    <a:gs pos="30000">
                      <a:srgbClr val="FFFFFF"/>
                    </a:gs>
                  </a:gsLst>
                  <a:lin ang="5400000" scaled="0"/>
                </a:gradFill>
                <a:latin typeface="Segoe UI Light"/>
              </a:endParaRPr>
            </a:p>
            <a:p>
              <a:pPr defTabSz="914049">
                <a:lnSpc>
                  <a:spcPct val="90000"/>
                </a:lnSpc>
              </a:pPr>
              <a:r>
                <a:rPr lang="en-US" sz="2400" dirty="0">
                  <a:gradFill>
                    <a:gsLst>
                      <a:gs pos="2917">
                        <a:srgbClr val="FFFFFF"/>
                      </a:gs>
                      <a:gs pos="30000">
                        <a:srgbClr val="FFFFFF"/>
                      </a:gs>
                    </a:gsLst>
                    <a:lin ang="5400000" scaled="0"/>
                  </a:gradFill>
                  <a:latin typeface="Segoe UI Light"/>
                  <a:hlinkClick r:id="rId5"/>
                </a:rPr>
                <a:t>http://davidjrh.intelequia.com</a:t>
              </a:r>
              <a:endParaRPr lang="en-US" sz="2400" dirty="0">
                <a:gradFill>
                  <a:gsLst>
                    <a:gs pos="2917">
                      <a:srgbClr val="FFFFFF"/>
                    </a:gs>
                    <a:gs pos="30000">
                      <a:srgbClr val="FFFFFF"/>
                    </a:gs>
                  </a:gsLst>
                  <a:lin ang="5400000" scaled="0"/>
                </a:gradFill>
                <a:latin typeface="Segoe UI Light"/>
              </a:endParaRPr>
            </a:p>
            <a:p>
              <a:pPr defTabSz="914049">
                <a:lnSpc>
                  <a:spcPct val="90000"/>
                </a:lnSpc>
              </a:pPr>
              <a:endParaRPr lang="en-US" sz="2400" dirty="0">
                <a:gradFill>
                  <a:gsLst>
                    <a:gs pos="2917">
                      <a:srgbClr val="FFFFFF"/>
                    </a:gs>
                    <a:gs pos="30000">
                      <a:srgbClr val="FFFFFF"/>
                    </a:gs>
                  </a:gsLst>
                  <a:lin ang="5400000" scaled="0"/>
                </a:gradFill>
                <a:latin typeface="Segoe UI Light"/>
              </a:endParaRPr>
            </a:p>
            <a:p>
              <a:pPr defTabSz="914049">
                <a:lnSpc>
                  <a:spcPct val="90000"/>
                </a:lnSpc>
              </a:pPr>
              <a:r>
                <a:rPr lang="en-US" sz="2400" dirty="0">
                  <a:gradFill>
                    <a:gsLst>
                      <a:gs pos="2917">
                        <a:srgbClr val="FFFFFF"/>
                      </a:gs>
                      <a:gs pos="30000">
                        <a:srgbClr val="FFFFFF"/>
                      </a:gs>
                    </a:gsLst>
                    <a:lin ang="5400000" scaled="0"/>
                  </a:gradFill>
                  <a:latin typeface="Segoe UI Light"/>
                  <a:hlinkClick r:id="rId6"/>
                </a:rPr>
                <a:t>@</a:t>
              </a:r>
              <a:r>
                <a:rPr lang="en-US" sz="2400" dirty="0" err="1">
                  <a:gradFill>
                    <a:gsLst>
                      <a:gs pos="2917">
                        <a:srgbClr val="FFFFFF"/>
                      </a:gs>
                      <a:gs pos="30000">
                        <a:srgbClr val="FFFFFF"/>
                      </a:gs>
                    </a:gsLst>
                    <a:lin ang="5400000" scaled="0"/>
                  </a:gradFill>
                  <a:latin typeface="Segoe UI Light"/>
                  <a:hlinkClick r:id="rId6"/>
                </a:rPr>
                <a:t>davidjrh</a:t>
              </a:r>
              <a:r>
                <a:rPr lang="en-US" sz="2400" dirty="0">
                  <a:gradFill>
                    <a:gsLst>
                      <a:gs pos="2917">
                        <a:srgbClr val="FFFFFF"/>
                      </a:gs>
                      <a:gs pos="30000">
                        <a:srgbClr val="FFFFFF"/>
                      </a:gs>
                    </a:gsLst>
                    <a:lin ang="5400000" scaled="0"/>
                  </a:gradFill>
                  <a:latin typeface="Segoe UI Light"/>
                  <a:hlinkClick r:id="rId6"/>
                </a:rPr>
                <a:t> </a:t>
              </a:r>
              <a:endParaRPr lang="en-US" sz="2400" dirty="0">
                <a:gradFill>
                  <a:gsLst>
                    <a:gs pos="2917">
                      <a:srgbClr val="FFFFFF"/>
                    </a:gs>
                    <a:gs pos="30000">
                      <a:srgbClr val="FFFFFF"/>
                    </a:gs>
                  </a:gsLst>
                  <a:lin ang="5400000" scaled="0"/>
                </a:gradFill>
                <a:latin typeface="Segoe UI Light"/>
              </a:endParaRPr>
            </a:p>
          </p:txBody>
        </p:sp>
      </p:gr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577" y="1338655"/>
            <a:ext cx="2375866" cy="2375866"/>
          </a:xfrm>
          <a:prstGeom prst="rect">
            <a:avLst/>
          </a:prstGeom>
        </p:spPr>
      </p:pic>
      <p:pic>
        <p:nvPicPr>
          <p:cNvPr id="18" name="Picture 2" descr="http://blogs.itpro.es/danialonso/files/2015/04/MVP_Logo_Horizontal_Preferred_Cyan300_RGB_300ppi.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8795" y="3245355"/>
            <a:ext cx="1158648" cy="467471"/>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3"/>
          <p:cNvSpPr txBox="1">
            <a:spLocks/>
          </p:cNvSpPr>
          <p:nvPr/>
        </p:nvSpPr>
        <p:spPr>
          <a:xfrm>
            <a:off x="6559427" y="3858701"/>
            <a:ext cx="5072343" cy="1396793"/>
          </a:xfrm>
          <a:prstGeom prst="rect">
            <a:avLst/>
          </a:prstGeom>
        </p:spPr>
        <p:txBody>
          <a:bodyPr vert="horz" wrap="square" lIns="0" tIns="0" rIns="0" bIns="0" rtlCol="0">
            <a:spAutoFit/>
          </a:bodyPr>
          <a:lstStyle>
            <a:lvl1pPr marL="341313" indent="-341313"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627063" indent="-285750"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914400" indent="-287338"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712913" indent="-22542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4688" indent="-2317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r">
              <a:buNone/>
            </a:pPr>
            <a:r>
              <a:rPr lang="es-ES" sz="3199" dirty="0">
                <a:latin typeface="Segoe UI Light"/>
              </a:rPr>
              <a:t>César Abreu</a:t>
            </a:r>
          </a:p>
          <a:p>
            <a:pPr marL="0" indent="0" algn="r">
              <a:buNone/>
            </a:pPr>
            <a:r>
              <a:rPr lang="es-ES" sz="1999" dirty="0">
                <a:latin typeface="Segoe UI Light"/>
              </a:rPr>
              <a:t>Cloud Solutions </a:t>
            </a:r>
            <a:r>
              <a:rPr lang="es-ES" sz="1999" dirty="0" err="1">
                <a:latin typeface="Segoe UI Light"/>
              </a:rPr>
              <a:t>Architect</a:t>
            </a:r>
            <a:r>
              <a:rPr lang="es-ES" sz="1999" dirty="0">
                <a:latin typeface="Segoe UI Light"/>
              </a:rPr>
              <a:t> </a:t>
            </a:r>
            <a:br>
              <a:rPr lang="es-ES" sz="1999" dirty="0">
                <a:latin typeface="Segoe UI Light"/>
              </a:rPr>
            </a:br>
            <a:r>
              <a:rPr lang="es-ES" sz="1999" dirty="0">
                <a:latin typeface="Segoe UI Light"/>
              </a:rPr>
              <a:t>at Intelequia Software Solutions</a:t>
            </a:r>
          </a:p>
          <a:p>
            <a:pPr marL="0" indent="0" algn="r">
              <a:buNone/>
            </a:pPr>
            <a:r>
              <a:rPr lang="es-ES" sz="1999" dirty="0">
                <a:latin typeface="Segoe UI Light"/>
              </a:rPr>
              <a:t>Microsoft Azure MVP/Insider</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9688" y="5345898"/>
            <a:ext cx="412082" cy="460371"/>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9688" y="5915937"/>
            <a:ext cx="412082" cy="460371"/>
          </a:xfrm>
          <a:prstGeom prst="rect">
            <a:avLst/>
          </a:prstGeom>
        </p:spPr>
      </p:pic>
      <p:sp>
        <p:nvSpPr>
          <p:cNvPr id="24" name="TextBox 23"/>
          <p:cNvSpPr txBox="1"/>
          <p:nvPr/>
        </p:nvSpPr>
        <p:spPr>
          <a:xfrm>
            <a:off x="6887617" y="4260811"/>
            <a:ext cx="4415962" cy="2289817"/>
          </a:xfrm>
          <a:prstGeom prst="rect">
            <a:avLst/>
          </a:prstGeom>
          <a:noFill/>
        </p:spPr>
        <p:txBody>
          <a:bodyPr wrap="square" lIns="182854" tIns="146284" rIns="182854" bIns="146284" rtlCol="0">
            <a:spAutoFit/>
          </a:bodyPr>
          <a:lstStyle/>
          <a:p>
            <a:pPr algn="r" defTabSz="914225">
              <a:lnSpc>
                <a:spcPct val="90000"/>
              </a:lnSpc>
            </a:pPr>
            <a:endParaRPr lang="en-US" sz="2400" dirty="0">
              <a:gradFill>
                <a:gsLst>
                  <a:gs pos="2917">
                    <a:srgbClr val="FFFFFF"/>
                  </a:gs>
                  <a:gs pos="30000">
                    <a:srgbClr val="FFFFFF"/>
                  </a:gs>
                </a:gsLst>
                <a:lin ang="5400000" scaled="0"/>
              </a:gradFill>
              <a:latin typeface="Segoe UI Light"/>
            </a:endParaRPr>
          </a:p>
          <a:p>
            <a:pPr algn="r" defTabSz="914225">
              <a:lnSpc>
                <a:spcPct val="90000"/>
              </a:lnSpc>
            </a:pPr>
            <a:endParaRPr lang="en-US" sz="2400" dirty="0">
              <a:gradFill>
                <a:gsLst>
                  <a:gs pos="2917">
                    <a:srgbClr val="FFFFFF"/>
                  </a:gs>
                  <a:gs pos="30000">
                    <a:srgbClr val="FFFFFF"/>
                  </a:gs>
                </a:gsLst>
                <a:lin ang="5400000" scaled="0"/>
              </a:gradFill>
              <a:latin typeface="Segoe UI Light"/>
            </a:endParaRPr>
          </a:p>
          <a:p>
            <a:pPr algn="r" defTabSz="914225">
              <a:lnSpc>
                <a:spcPct val="90000"/>
              </a:lnSpc>
            </a:pPr>
            <a:endParaRPr lang="en-US" sz="2400" dirty="0">
              <a:gradFill>
                <a:gsLst>
                  <a:gs pos="2917">
                    <a:srgbClr val="FFFFFF"/>
                  </a:gs>
                  <a:gs pos="30000">
                    <a:srgbClr val="FFFFFF"/>
                  </a:gs>
                </a:gsLst>
                <a:lin ang="5400000" scaled="0"/>
              </a:gradFill>
              <a:latin typeface="Segoe UI Light"/>
            </a:endParaRPr>
          </a:p>
          <a:p>
            <a:pPr algn="r" defTabSz="914225">
              <a:lnSpc>
                <a:spcPct val="90000"/>
              </a:lnSpc>
            </a:pPr>
            <a:r>
              <a:rPr lang="en-US" sz="2400" dirty="0">
                <a:gradFill>
                  <a:gsLst>
                    <a:gs pos="2917">
                      <a:srgbClr val="FFFFFF"/>
                    </a:gs>
                    <a:gs pos="30000">
                      <a:srgbClr val="FFFFFF"/>
                    </a:gs>
                  </a:gsLst>
                  <a:lin ang="5400000" scaled="0"/>
                </a:gradFill>
                <a:latin typeface="Segoe UI Light"/>
                <a:hlinkClick r:id="rId9"/>
              </a:rPr>
              <a:t>http://cesarab.intelequia.com</a:t>
            </a:r>
            <a:endParaRPr lang="en-US" sz="2400" dirty="0">
              <a:gradFill>
                <a:gsLst>
                  <a:gs pos="2917">
                    <a:srgbClr val="FFFFFF"/>
                  </a:gs>
                  <a:gs pos="30000">
                    <a:srgbClr val="FFFFFF"/>
                  </a:gs>
                </a:gsLst>
                <a:lin ang="5400000" scaled="0"/>
              </a:gradFill>
              <a:latin typeface="Segoe UI Light"/>
            </a:endParaRPr>
          </a:p>
          <a:p>
            <a:pPr algn="r" defTabSz="914225">
              <a:lnSpc>
                <a:spcPct val="90000"/>
              </a:lnSpc>
            </a:pPr>
            <a:endParaRPr lang="en-US" sz="2400" dirty="0">
              <a:gradFill>
                <a:gsLst>
                  <a:gs pos="2917">
                    <a:srgbClr val="FFFFFF"/>
                  </a:gs>
                  <a:gs pos="30000">
                    <a:srgbClr val="FFFFFF"/>
                  </a:gs>
                </a:gsLst>
                <a:lin ang="5400000" scaled="0"/>
              </a:gradFill>
              <a:latin typeface="Segoe UI Light"/>
            </a:endParaRPr>
          </a:p>
          <a:p>
            <a:pPr algn="r" defTabSz="914225">
              <a:lnSpc>
                <a:spcPct val="90000"/>
              </a:lnSpc>
            </a:pPr>
            <a:r>
              <a:rPr lang="en-US" sz="2400" dirty="0">
                <a:gradFill>
                  <a:gsLst>
                    <a:gs pos="2917">
                      <a:srgbClr val="FFFFFF"/>
                    </a:gs>
                    <a:gs pos="30000">
                      <a:srgbClr val="FFFFFF"/>
                    </a:gs>
                  </a:gsLst>
                  <a:lin ang="5400000" scaled="0"/>
                </a:gradFill>
                <a:latin typeface="Segoe UI Light"/>
                <a:hlinkClick r:id="rId6"/>
              </a:rPr>
              <a:t>@</a:t>
            </a:r>
            <a:r>
              <a:rPr lang="en-US" sz="2400" dirty="0" err="1">
                <a:gradFill>
                  <a:gsLst>
                    <a:gs pos="2917">
                      <a:srgbClr val="FFFFFF"/>
                    </a:gs>
                    <a:gs pos="30000">
                      <a:srgbClr val="FFFFFF"/>
                    </a:gs>
                  </a:gsLst>
                  <a:lin ang="5400000" scaled="0"/>
                </a:gradFill>
                <a:latin typeface="Segoe UI Light"/>
                <a:hlinkClick r:id="rId6"/>
              </a:rPr>
              <a:t>cesabreu</a:t>
            </a:r>
            <a:r>
              <a:rPr lang="en-US" sz="2400" dirty="0">
                <a:gradFill>
                  <a:gsLst>
                    <a:gs pos="2917">
                      <a:srgbClr val="FFFFFF"/>
                    </a:gs>
                    <a:gs pos="30000">
                      <a:srgbClr val="FFFFFF"/>
                    </a:gs>
                  </a:gsLst>
                  <a:lin ang="5400000" scaled="0"/>
                </a:gradFill>
                <a:latin typeface="Segoe UI Light"/>
                <a:hlinkClick r:id="rId6"/>
              </a:rPr>
              <a:t> </a:t>
            </a:r>
            <a:endParaRPr lang="en-US" sz="2400" dirty="0">
              <a:gradFill>
                <a:gsLst>
                  <a:gs pos="2917">
                    <a:srgbClr val="FFFFFF"/>
                  </a:gs>
                  <a:gs pos="30000">
                    <a:srgbClr val="FFFFFF"/>
                  </a:gs>
                </a:gsLst>
                <a:lin ang="5400000" scaled="0"/>
              </a:gradFill>
              <a:latin typeface="Segoe UI Light"/>
            </a:endParaRPr>
          </a:p>
        </p:txBody>
      </p:sp>
      <p:pic>
        <p:nvPicPr>
          <p:cNvPr id="25" name="Imagen 13"/>
          <p:cNvPicPr>
            <a:picLocks noChangeAspect="1"/>
          </p:cNvPicPr>
          <p:nvPr/>
        </p:nvPicPr>
        <p:blipFill rotWithShape="1">
          <a:blip r:embed="rId10" cstate="print">
            <a:extLst>
              <a:ext uri="{28A0092B-C50C-407E-A947-70E740481C1C}">
                <a14:useLocalDpi xmlns:a14="http://schemas.microsoft.com/office/drawing/2010/main" val="0"/>
              </a:ext>
            </a:extLst>
          </a:blip>
          <a:srcRect l="29748" t="4784" r="7144" b="411"/>
          <a:stretch/>
        </p:blipFill>
        <p:spPr>
          <a:xfrm>
            <a:off x="9255904" y="1338655"/>
            <a:ext cx="2375866" cy="2370567"/>
          </a:xfrm>
          <a:prstGeom prst="rect">
            <a:avLst/>
          </a:prstGeom>
          <a:ln w="25400">
            <a:noFill/>
          </a:ln>
        </p:spPr>
      </p:pic>
      <p:pic>
        <p:nvPicPr>
          <p:cNvPr id="26" name="Picture 2" descr="http://blogs.itpro.es/danialonso/files/2015/04/MVP_Logo_Horizontal_Preferred_Cyan300_RGB_300ppi.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55904" y="3241751"/>
            <a:ext cx="1158648" cy="46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397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On this session</a:t>
            </a:r>
          </a:p>
        </p:txBody>
      </p:sp>
      <p:sp>
        <p:nvSpPr>
          <p:cNvPr id="3" name="Marcador de contenido 2"/>
          <p:cNvSpPr>
            <a:spLocks noGrp="1"/>
          </p:cNvSpPr>
          <p:nvPr>
            <p:ph type="body" sz="quarter" idx="10"/>
          </p:nvPr>
        </p:nvSpPr>
        <p:spPr>
          <a:xfrm>
            <a:off x="269239" y="1189177"/>
            <a:ext cx="11653523" cy="4750150"/>
          </a:xfrm>
        </p:spPr>
        <p:txBody>
          <a:bodyPr>
            <a:normAutofit/>
          </a:bodyPr>
          <a:lstStyle/>
          <a:p>
            <a:pPr>
              <a:lnSpc>
                <a:spcPct val="150000"/>
              </a:lnSpc>
            </a:pPr>
            <a:r>
              <a:rPr lang="en-US" sz="3200" dirty="0"/>
              <a:t>Principles and best practices for building Microservices</a:t>
            </a:r>
          </a:p>
          <a:p>
            <a:pPr>
              <a:lnSpc>
                <a:spcPct val="150000"/>
              </a:lnSpc>
            </a:pPr>
            <a:r>
              <a:rPr lang="en-US" sz="3200" dirty="0"/>
              <a:t>A developer approach for building and consuming Microservices</a:t>
            </a:r>
          </a:p>
          <a:p>
            <a:pPr>
              <a:lnSpc>
                <a:spcPct val="150000"/>
              </a:lnSpc>
            </a:pPr>
            <a:r>
              <a:rPr lang="en-US" sz="3200" strike="sngStrike" dirty="0"/>
              <a:t>Continuous integration and delivery</a:t>
            </a:r>
          </a:p>
          <a:p>
            <a:pPr lvl="1">
              <a:lnSpc>
                <a:spcPct val="150000"/>
              </a:lnSpc>
            </a:pPr>
            <a:r>
              <a:rPr lang="en-US" sz="1400" dirty="0"/>
              <a:t>	</a:t>
            </a:r>
            <a:r>
              <a:rPr lang="en-US" sz="1800" dirty="0"/>
              <a:t>10:30-11:30 - VSTS Deep Dive: Build &amp; Release (</a:t>
            </a:r>
            <a:r>
              <a:rPr lang="en-US" sz="1800" dirty="0" err="1"/>
              <a:t>Ibón</a:t>
            </a:r>
            <a:r>
              <a:rPr lang="en-US" sz="1800" dirty="0"/>
              <a:t> Landa, Track 8)</a:t>
            </a:r>
          </a:p>
          <a:p>
            <a:pPr lvl="1">
              <a:lnSpc>
                <a:spcPct val="150000"/>
              </a:lnSpc>
            </a:pPr>
            <a:r>
              <a:rPr lang="en-US" sz="1800" dirty="0"/>
              <a:t>	12:15-13:15 - </a:t>
            </a:r>
            <a:r>
              <a:rPr lang="en-US" sz="1800" dirty="0" err="1"/>
              <a:t>Creación</a:t>
            </a:r>
            <a:r>
              <a:rPr lang="en-US" sz="1800" dirty="0"/>
              <a:t> de </a:t>
            </a:r>
            <a:r>
              <a:rPr lang="en-US" sz="1800" dirty="0" err="1"/>
              <a:t>tareas</a:t>
            </a:r>
            <a:r>
              <a:rPr lang="en-US" sz="1800" dirty="0"/>
              <a:t> </a:t>
            </a:r>
            <a:r>
              <a:rPr lang="en-US" sz="1800" dirty="0" err="1"/>
              <a:t>personalizadas</a:t>
            </a:r>
            <a:r>
              <a:rPr lang="en-US" sz="1800" dirty="0"/>
              <a:t> de Build y Release Management (Luis Fraile, Track 8)</a:t>
            </a:r>
          </a:p>
          <a:p>
            <a:pPr>
              <a:lnSpc>
                <a:spcPct val="150000"/>
              </a:lnSpc>
            </a:pPr>
            <a:r>
              <a:rPr lang="en-US" sz="3200" dirty="0"/>
              <a:t>Service Fabric introduction</a:t>
            </a:r>
          </a:p>
        </p:txBody>
      </p:sp>
    </p:spTree>
    <p:extLst>
      <p:ext uri="{BB962C8B-B14F-4D97-AF65-F5344CB8AC3E}">
        <p14:creationId xmlns:p14="http://schemas.microsoft.com/office/powerpoint/2010/main" val="14179674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644573" y="1306286"/>
            <a:ext cx="2875643" cy="664650"/>
          </a:xfrm>
          <a:prstGeom prst="rect">
            <a:avLst/>
          </a:prstGeom>
        </p:spPr>
      </p:pic>
      <p:sp>
        <p:nvSpPr>
          <p:cNvPr id="4" name="Title 3"/>
          <p:cNvSpPr>
            <a:spLocks noGrp="1"/>
          </p:cNvSpPr>
          <p:nvPr>
            <p:ph type="title"/>
          </p:nvPr>
        </p:nvSpPr>
        <p:spPr/>
        <p:txBody>
          <a:bodyPr/>
          <a:lstStyle/>
          <a:p>
            <a:r>
              <a:rPr lang="es-ES" dirty="0" err="1"/>
              <a:t>The</a:t>
            </a:r>
            <a:r>
              <a:rPr lang="es-ES" dirty="0"/>
              <a:t> </a:t>
            </a:r>
            <a:r>
              <a:rPr lang="es-ES" dirty="0" err="1"/>
              <a:t>Challenge</a:t>
            </a:r>
            <a:endParaRPr lang="es-ES" dirty="0"/>
          </a:p>
        </p:txBody>
      </p:sp>
      <p:sp>
        <p:nvSpPr>
          <p:cNvPr id="8" name="TextBox 7"/>
          <p:cNvSpPr txBox="1"/>
          <p:nvPr/>
        </p:nvSpPr>
        <p:spPr bwMode="auto">
          <a:xfrm>
            <a:off x="5156143" y="4143474"/>
            <a:ext cx="1815497" cy="387798"/>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1" i="0" u="none" strike="noStrike" kern="0" cap="none" spc="0" normalizeH="0" baseline="0" noProof="0" dirty="0">
                <a:ln>
                  <a:noFill/>
                </a:ln>
                <a:solidFill>
                  <a:srgbClr val="5C5D60">
                    <a:lumMod val="75000"/>
                  </a:srgbClr>
                </a:solidFill>
                <a:effectLst/>
                <a:uLnTx/>
                <a:uFillTx/>
                <a:latin typeface="+mj-lt"/>
                <a:ea typeface="ＭＳ Ｐゴシック" charset="0"/>
                <a:cs typeface="Calibri"/>
              </a:rPr>
              <a:t>CHALLENGES</a:t>
            </a:r>
          </a:p>
        </p:txBody>
      </p:sp>
      <p:sp>
        <p:nvSpPr>
          <p:cNvPr id="9" name="TextBox 8"/>
          <p:cNvSpPr txBox="1"/>
          <p:nvPr/>
        </p:nvSpPr>
        <p:spPr bwMode="auto">
          <a:xfrm>
            <a:off x="5179787" y="4493371"/>
            <a:ext cx="3211738" cy="1748171"/>
          </a:xfrm>
          <a:prstGeom prst="rect">
            <a:avLst/>
          </a:prstGeom>
          <a:noFill/>
          <a:ln w="9525">
            <a:noFill/>
            <a:miter lim="800000"/>
            <a:headEnd/>
            <a:tailEnd/>
          </a:ln>
          <a:effectLst/>
        </p:spPr>
        <p:txBody>
          <a:bodyPr wrap="square" lIns="19050" tIns="27432" rIns="27432" bIns="27432" rtlCol="0">
            <a:spAutoFit/>
          </a:bodyPr>
          <a:lstStyle/>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2002</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err="1">
                <a:ln>
                  <a:noFill/>
                </a:ln>
                <a:solidFill>
                  <a:schemeClr val="tx2"/>
                </a:solidFill>
                <a:effectLst/>
                <a:uLnTx/>
                <a:uFillTx/>
                <a:latin typeface="+mj-lt"/>
                <a:ea typeface="ＭＳ Ｐゴシック" charset="0"/>
                <a:cs typeface="Calibri"/>
              </a:rPr>
              <a:t>Webforms</a:t>
            </a:r>
            <a:endPar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endParaRP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Terrible UI /UX</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Not SaaS</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Multi Instance Architecture</a:t>
            </a:r>
          </a:p>
        </p:txBody>
      </p:sp>
      <p:grpSp>
        <p:nvGrpSpPr>
          <p:cNvPr id="22" name="Group 21"/>
          <p:cNvGrpSpPr/>
          <p:nvPr/>
        </p:nvGrpSpPr>
        <p:grpSpPr>
          <a:xfrm>
            <a:off x="1952626" y="2122720"/>
            <a:ext cx="3009448" cy="3009448"/>
            <a:chOff x="1197427" y="2122717"/>
            <a:chExt cx="2240643" cy="2240643"/>
          </a:xfrm>
        </p:grpSpPr>
        <p:sp>
          <p:nvSpPr>
            <p:cNvPr id="5" name="Oval 4"/>
            <p:cNvSpPr/>
            <p:nvPr/>
          </p:nvSpPr>
          <p:spPr bwMode="auto">
            <a:xfrm>
              <a:off x="1197427" y="2122717"/>
              <a:ext cx="2240643" cy="2240643"/>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12" name="Picture 11"/>
            <p:cNvPicPr>
              <a:picLocks noChangeAspect="1"/>
            </p:cNvPicPr>
            <p:nvPr/>
          </p:nvPicPr>
          <p:blipFill>
            <a:blip r:embed="rId4"/>
            <a:stretch>
              <a:fillRect/>
            </a:stretch>
          </p:blipFill>
          <p:spPr>
            <a:xfrm>
              <a:off x="1522176" y="2634750"/>
              <a:ext cx="1525211" cy="1111750"/>
            </a:xfrm>
            <a:prstGeom prst="rect">
              <a:avLst/>
            </a:prstGeom>
          </p:spPr>
        </p:pic>
        <p:sp>
          <p:nvSpPr>
            <p:cNvPr id="13" name="TextBox 12"/>
            <p:cNvSpPr txBox="1"/>
            <p:nvPr/>
          </p:nvSpPr>
          <p:spPr bwMode="auto">
            <a:xfrm>
              <a:off x="1764125" y="2346696"/>
              <a:ext cx="911304"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Back End</a:t>
              </a:r>
            </a:p>
          </p:txBody>
        </p:sp>
        <p:sp>
          <p:nvSpPr>
            <p:cNvPr id="14" name="TextBox 13"/>
            <p:cNvSpPr txBox="1"/>
            <p:nvPr/>
          </p:nvSpPr>
          <p:spPr bwMode="auto">
            <a:xfrm>
              <a:off x="1843597" y="3766200"/>
              <a:ext cx="972172"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Front End</a:t>
              </a:r>
            </a:p>
          </p:txBody>
        </p:sp>
      </p:grpSp>
      <p:pic>
        <p:nvPicPr>
          <p:cNvPr id="15" name="Picture 14"/>
          <p:cNvPicPr>
            <a:picLocks noChangeAspect="1"/>
          </p:cNvPicPr>
          <p:nvPr/>
        </p:nvPicPr>
        <p:blipFill>
          <a:blip r:embed="rId5"/>
          <a:stretch>
            <a:fillRect/>
          </a:stretch>
        </p:blipFill>
        <p:spPr>
          <a:xfrm>
            <a:off x="2311213" y="1269505"/>
            <a:ext cx="1987420" cy="772886"/>
          </a:xfrm>
          <a:prstGeom prst="rect">
            <a:avLst/>
          </a:prstGeom>
        </p:spPr>
      </p:pic>
      <p:sp>
        <p:nvSpPr>
          <p:cNvPr id="16" name="TextBox 15"/>
          <p:cNvSpPr txBox="1"/>
          <p:nvPr/>
        </p:nvSpPr>
        <p:spPr bwMode="auto">
          <a:xfrm>
            <a:off x="5386561" y="1612907"/>
            <a:ext cx="1424365" cy="332399"/>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90000"/>
              </a:lnSpc>
              <a:spcBef>
                <a:spcPts val="300"/>
              </a:spcBef>
              <a:spcAft>
                <a:spcPts val="300"/>
              </a:spcAft>
              <a:buClrTx/>
              <a:buSzTx/>
              <a:buFontTx/>
              <a:buNone/>
              <a:tabLst/>
              <a:defRPr/>
            </a:pPr>
            <a:r>
              <a:rPr kumimoji="0" lang="en-US" sz="2000" b="1" i="0" u="none" strike="noStrike" kern="0" cap="none" spc="0" normalizeH="0" baseline="0" noProof="0" dirty="0">
                <a:ln>
                  <a:noFill/>
                </a:ln>
                <a:solidFill>
                  <a:srgbClr val="5C5D60">
                    <a:lumMod val="75000"/>
                  </a:srgbClr>
                </a:solidFill>
                <a:effectLst/>
                <a:uLnTx/>
                <a:uFillTx/>
                <a:latin typeface="+mj-lt"/>
                <a:ea typeface="ＭＳ Ｐゴシック" charset="0"/>
                <a:cs typeface="Calibri"/>
              </a:rPr>
              <a:t>MODERNIZE</a:t>
            </a:r>
          </a:p>
        </p:txBody>
      </p:sp>
      <p:sp>
        <p:nvSpPr>
          <p:cNvPr id="18" name="TextBox 17"/>
          <p:cNvSpPr txBox="1"/>
          <p:nvPr/>
        </p:nvSpPr>
        <p:spPr bwMode="auto">
          <a:xfrm>
            <a:off x="9438459" y="2660145"/>
            <a:ext cx="1645579" cy="304699"/>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b="1" i="0" u="none" strike="noStrike" kern="0" cap="none" spc="0" normalizeH="0" baseline="0" noProof="0" dirty="0">
                <a:ln>
                  <a:noFill/>
                </a:ln>
                <a:solidFill>
                  <a:srgbClr val="8E8E8E"/>
                </a:solidFill>
                <a:effectLst/>
                <a:uLnTx/>
                <a:uFillTx/>
                <a:latin typeface="+mj-lt"/>
                <a:ea typeface="ＭＳ Ｐゴシック" charset="0"/>
                <a:cs typeface="Calibri"/>
              </a:rPr>
              <a:t>New Application</a:t>
            </a:r>
          </a:p>
        </p:txBody>
      </p:sp>
      <p:sp>
        <p:nvSpPr>
          <p:cNvPr id="19" name="TextBox 18"/>
          <p:cNvSpPr txBox="1"/>
          <p:nvPr/>
        </p:nvSpPr>
        <p:spPr bwMode="auto">
          <a:xfrm>
            <a:off x="9526624" y="4400659"/>
            <a:ext cx="1512530" cy="304699"/>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b="1" i="0" u="none" strike="noStrike" kern="0" cap="none" spc="0" normalizeH="0" baseline="0" noProof="0" dirty="0">
                <a:ln>
                  <a:noFill/>
                </a:ln>
                <a:solidFill>
                  <a:srgbClr val="8E8E8E"/>
                </a:solidFill>
                <a:effectLst/>
                <a:uLnTx/>
                <a:uFillTx/>
                <a:latin typeface="+mj-lt"/>
                <a:ea typeface="ＭＳ Ｐゴシック" charset="0"/>
                <a:cs typeface="Calibri"/>
              </a:rPr>
              <a:t>An Eco-System</a:t>
            </a:r>
          </a:p>
        </p:txBody>
      </p:sp>
      <p:pic>
        <p:nvPicPr>
          <p:cNvPr id="20" name="Picture 19"/>
          <p:cNvPicPr>
            <a:picLocks noChangeAspect="1"/>
          </p:cNvPicPr>
          <p:nvPr/>
        </p:nvPicPr>
        <p:blipFill>
          <a:blip r:embed="rId6"/>
          <a:stretch>
            <a:fillRect/>
          </a:stretch>
        </p:blipFill>
        <p:spPr>
          <a:xfrm>
            <a:off x="10164184" y="2394819"/>
            <a:ext cx="194128" cy="194128"/>
          </a:xfrm>
          <a:prstGeom prst="rect">
            <a:avLst/>
          </a:prstGeom>
        </p:spPr>
      </p:pic>
      <p:pic>
        <p:nvPicPr>
          <p:cNvPr id="21" name="Picture 20"/>
          <p:cNvPicPr>
            <a:picLocks noChangeAspect="1"/>
          </p:cNvPicPr>
          <p:nvPr/>
        </p:nvPicPr>
        <p:blipFill>
          <a:blip r:embed="rId6"/>
          <a:stretch>
            <a:fillRect/>
          </a:stretch>
        </p:blipFill>
        <p:spPr>
          <a:xfrm>
            <a:off x="10164184" y="4206531"/>
            <a:ext cx="194128" cy="194128"/>
          </a:xfrm>
          <a:prstGeom prst="rect">
            <a:avLst/>
          </a:prstGeom>
        </p:spPr>
      </p:pic>
      <p:grpSp>
        <p:nvGrpSpPr>
          <p:cNvPr id="24" name="Group 23"/>
          <p:cNvGrpSpPr/>
          <p:nvPr/>
        </p:nvGrpSpPr>
        <p:grpSpPr>
          <a:xfrm>
            <a:off x="7507517" y="2001163"/>
            <a:ext cx="1752594" cy="1752594"/>
            <a:chOff x="5983517" y="2001163"/>
            <a:chExt cx="1291766" cy="1291766"/>
          </a:xfrm>
        </p:grpSpPr>
        <p:sp>
          <p:nvSpPr>
            <p:cNvPr id="7" name="Oval 6"/>
            <p:cNvSpPr/>
            <p:nvPr/>
          </p:nvSpPr>
          <p:spPr bwMode="auto">
            <a:xfrm>
              <a:off x="5983517" y="2001163"/>
              <a:ext cx="1291766" cy="1291766"/>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23" name="Picture 22"/>
            <p:cNvPicPr>
              <a:picLocks noChangeAspect="1"/>
            </p:cNvPicPr>
            <p:nvPr/>
          </p:nvPicPr>
          <p:blipFill>
            <a:blip r:embed="rId7"/>
            <a:stretch>
              <a:fillRect/>
            </a:stretch>
          </p:blipFill>
          <p:spPr>
            <a:xfrm>
              <a:off x="6108250" y="2258787"/>
              <a:ext cx="955220" cy="707570"/>
            </a:xfrm>
            <a:prstGeom prst="rect">
              <a:avLst/>
            </a:prstGeom>
          </p:spPr>
        </p:pic>
      </p:grpSp>
      <p:grpSp>
        <p:nvGrpSpPr>
          <p:cNvPr id="26" name="Group 25"/>
          <p:cNvGrpSpPr/>
          <p:nvPr/>
        </p:nvGrpSpPr>
        <p:grpSpPr>
          <a:xfrm>
            <a:off x="7520216" y="3988719"/>
            <a:ext cx="1739895" cy="1739895"/>
            <a:chOff x="5974447" y="3171378"/>
            <a:chExt cx="1291766" cy="1291766"/>
          </a:xfrm>
        </p:grpSpPr>
        <p:sp>
          <p:nvSpPr>
            <p:cNvPr id="6" name="Oval 5"/>
            <p:cNvSpPr/>
            <p:nvPr/>
          </p:nvSpPr>
          <p:spPr bwMode="auto">
            <a:xfrm>
              <a:off x="5974447" y="3171378"/>
              <a:ext cx="1291766" cy="1291766"/>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25" name="Picture 24"/>
            <p:cNvPicPr>
              <a:picLocks noChangeAspect="1"/>
            </p:cNvPicPr>
            <p:nvPr/>
          </p:nvPicPr>
          <p:blipFill>
            <a:blip r:embed="rId8"/>
            <a:stretch>
              <a:fillRect/>
            </a:stretch>
          </p:blipFill>
          <p:spPr>
            <a:xfrm>
              <a:off x="6195785" y="3426206"/>
              <a:ext cx="816428" cy="827460"/>
            </a:xfrm>
            <a:prstGeom prst="rect">
              <a:avLst/>
            </a:prstGeom>
          </p:spPr>
        </p:pic>
      </p:grpSp>
    </p:spTree>
    <p:extLst>
      <p:ext uri="{BB962C8B-B14F-4D97-AF65-F5344CB8AC3E}">
        <p14:creationId xmlns:p14="http://schemas.microsoft.com/office/powerpoint/2010/main" val="202027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10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1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bwMode="auto">
          <a:xfrm>
            <a:off x="5156143" y="4143474"/>
            <a:ext cx="1815497" cy="387798"/>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1" i="0" u="none" strike="noStrike" kern="0" cap="none" spc="0" normalizeH="0" baseline="0" noProof="0" dirty="0">
                <a:ln>
                  <a:noFill/>
                </a:ln>
                <a:solidFill>
                  <a:srgbClr val="5C5D60">
                    <a:lumMod val="75000"/>
                  </a:srgbClr>
                </a:solidFill>
                <a:effectLst/>
                <a:uLnTx/>
                <a:uFillTx/>
                <a:latin typeface="+mj-lt"/>
                <a:ea typeface="ＭＳ Ｐゴシック" charset="0"/>
                <a:cs typeface="Calibri"/>
              </a:rPr>
              <a:t>CHALLENGES</a:t>
            </a:r>
          </a:p>
        </p:txBody>
      </p:sp>
      <p:sp>
        <p:nvSpPr>
          <p:cNvPr id="31" name="TextBox 30"/>
          <p:cNvSpPr txBox="1"/>
          <p:nvPr/>
        </p:nvSpPr>
        <p:spPr bwMode="auto">
          <a:xfrm>
            <a:off x="5179787" y="4493371"/>
            <a:ext cx="3211738" cy="1748171"/>
          </a:xfrm>
          <a:prstGeom prst="rect">
            <a:avLst/>
          </a:prstGeom>
          <a:noFill/>
          <a:ln w="9525">
            <a:noFill/>
            <a:miter lim="800000"/>
            <a:headEnd/>
            <a:tailEnd/>
          </a:ln>
          <a:effectLst/>
        </p:spPr>
        <p:txBody>
          <a:bodyPr wrap="square" lIns="19050" tIns="27432" rIns="27432" bIns="27432" rtlCol="0">
            <a:spAutoFit/>
          </a:bodyPr>
          <a:lstStyle/>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2002</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err="1">
                <a:ln>
                  <a:noFill/>
                </a:ln>
                <a:solidFill>
                  <a:schemeClr val="tx2"/>
                </a:solidFill>
                <a:effectLst/>
                <a:uLnTx/>
                <a:uFillTx/>
                <a:latin typeface="+mj-lt"/>
                <a:ea typeface="ＭＳ Ｐゴシック" charset="0"/>
                <a:cs typeface="Calibri"/>
              </a:rPr>
              <a:t>Webforms</a:t>
            </a:r>
            <a:endPar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endParaRP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Terrible UI /UX</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Not SaaS</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Multi Instance Architecture</a:t>
            </a:r>
          </a:p>
        </p:txBody>
      </p:sp>
      <p:grpSp>
        <p:nvGrpSpPr>
          <p:cNvPr id="32" name="Group 31"/>
          <p:cNvGrpSpPr/>
          <p:nvPr/>
        </p:nvGrpSpPr>
        <p:grpSpPr>
          <a:xfrm>
            <a:off x="1952626" y="2122720"/>
            <a:ext cx="3009448" cy="3009448"/>
            <a:chOff x="1197427" y="2122717"/>
            <a:chExt cx="2240643" cy="2240643"/>
          </a:xfrm>
        </p:grpSpPr>
        <p:sp>
          <p:nvSpPr>
            <p:cNvPr id="33" name="Oval 32"/>
            <p:cNvSpPr/>
            <p:nvPr/>
          </p:nvSpPr>
          <p:spPr bwMode="auto">
            <a:xfrm>
              <a:off x="1197427" y="2122717"/>
              <a:ext cx="2240643" cy="2240643"/>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34" name="Picture 33"/>
            <p:cNvPicPr>
              <a:picLocks noChangeAspect="1"/>
            </p:cNvPicPr>
            <p:nvPr/>
          </p:nvPicPr>
          <p:blipFill>
            <a:blip r:embed="rId2"/>
            <a:stretch>
              <a:fillRect/>
            </a:stretch>
          </p:blipFill>
          <p:spPr>
            <a:xfrm>
              <a:off x="1522176" y="2634750"/>
              <a:ext cx="1525211" cy="1111750"/>
            </a:xfrm>
            <a:prstGeom prst="rect">
              <a:avLst/>
            </a:prstGeom>
          </p:spPr>
        </p:pic>
        <p:sp>
          <p:nvSpPr>
            <p:cNvPr id="35" name="TextBox 34"/>
            <p:cNvSpPr txBox="1"/>
            <p:nvPr/>
          </p:nvSpPr>
          <p:spPr bwMode="auto">
            <a:xfrm>
              <a:off x="1764125" y="2346696"/>
              <a:ext cx="911304"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Back End</a:t>
              </a:r>
            </a:p>
          </p:txBody>
        </p:sp>
        <p:sp>
          <p:nvSpPr>
            <p:cNvPr id="36" name="TextBox 35"/>
            <p:cNvSpPr txBox="1"/>
            <p:nvPr/>
          </p:nvSpPr>
          <p:spPr bwMode="auto">
            <a:xfrm>
              <a:off x="1843597" y="3766200"/>
              <a:ext cx="972172"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Front End</a:t>
              </a:r>
            </a:p>
          </p:txBody>
        </p:sp>
      </p:grpSp>
      <p:pic>
        <p:nvPicPr>
          <p:cNvPr id="37" name="Picture 36"/>
          <p:cNvPicPr>
            <a:picLocks noChangeAspect="1"/>
          </p:cNvPicPr>
          <p:nvPr/>
        </p:nvPicPr>
        <p:blipFill>
          <a:blip r:embed="rId3"/>
          <a:stretch>
            <a:fillRect/>
          </a:stretch>
        </p:blipFill>
        <p:spPr>
          <a:xfrm>
            <a:off x="2311213" y="1269505"/>
            <a:ext cx="1987420" cy="772886"/>
          </a:xfrm>
          <a:prstGeom prst="rect">
            <a:avLst/>
          </a:prstGeom>
        </p:spPr>
      </p:pic>
      <p:sp>
        <p:nvSpPr>
          <p:cNvPr id="4" name="Title 3"/>
          <p:cNvSpPr>
            <a:spLocks noGrp="1"/>
          </p:cNvSpPr>
          <p:nvPr>
            <p:ph type="title"/>
          </p:nvPr>
        </p:nvSpPr>
        <p:spPr/>
        <p:txBody>
          <a:bodyPr/>
          <a:lstStyle/>
          <a:p>
            <a:r>
              <a:rPr lang="es-ES" dirty="0" err="1"/>
              <a:t>The</a:t>
            </a:r>
            <a:r>
              <a:rPr lang="es-ES" dirty="0"/>
              <a:t> </a:t>
            </a:r>
            <a:r>
              <a:rPr lang="es-ES" dirty="0" err="1"/>
              <a:t>Challenge</a:t>
            </a:r>
            <a:endParaRPr lang="es-ES" dirty="0"/>
          </a:p>
        </p:txBody>
      </p:sp>
      <p:sp>
        <p:nvSpPr>
          <p:cNvPr id="13" name="TextBox 12"/>
          <p:cNvSpPr txBox="1"/>
          <p:nvPr/>
        </p:nvSpPr>
        <p:spPr bwMode="auto">
          <a:xfrm>
            <a:off x="567732" y="4973541"/>
            <a:ext cx="1368260" cy="332399"/>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90000"/>
              </a:lnSpc>
              <a:spcBef>
                <a:spcPts val="300"/>
              </a:spcBef>
              <a:spcAft>
                <a:spcPts val="300"/>
              </a:spcAft>
              <a:buClrTx/>
              <a:buSzTx/>
              <a:buFontTx/>
              <a:buNone/>
              <a:tabLst/>
              <a:defRPr/>
            </a:pPr>
            <a:r>
              <a:rPr kumimoji="0" lang="en-US" sz="2000" b="1" i="0" u="none" strike="noStrike" kern="0" cap="none" spc="0" normalizeH="0" baseline="0" noProof="0" dirty="0">
                <a:ln>
                  <a:noFill/>
                </a:ln>
                <a:solidFill>
                  <a:srgbClr val="5C5D60">
                    <a:lumMod val="75000"/>
                  </a:srgbClr>
                </a:solidFill>
                <a:effectLst/>
                <a:uLnTx/>
                <a:uFillTx/>
                <a:latin typeface="Calibri"/>
                <a:ea typeface="ＭＳ Ｐゴシック" charset="0"/>
                <a:cs typeface="Calibri"/>
              </a:rPr>
              <a:t>MODERNIZE</a:t>
            </a:r>
          </a:p>
        </p:txBody>
      </p:sp>
      <p:pic>
        <p:nvPicPr>
          <p:cNvPr id="15" name="Picture 14"/>
          <p:cNvPicPr>
            <a:picLocks noChangeAspect="1"/>
          </p:cNvPicPr>
          <p:nvPr/>
        </p:nvPicPr>
        <p:blipFill>
          <a:blip r:embed="rId4"/>
          <a:stretch>
            <a:fillRect/>
          </a:stretch>
        </p:blipFill>
        <p:spPr>
          <a:xfrm>
            <a:off x="2404176" y="3518140"/>
            <a:ext cx="1511691" cy="792418"/>
          </a:xfrm>
          <a:prstGeom prst="rect">
            <a:avLst/>
          </a:prstGeom>
        </p:spPr>
      </p:pic>
      <p:grpSp>
        <p:nvGrpSpPr>
          <p:cNvPr id="21" name="Group 20"/>
          <p:cNvGrpSpPr/>
          <p:nvPr/>
        </p:nvGrpSpPr>
        <p:grpSpPr>
          <a:xfrm>
            <a:off x="2541458" y="5711025"/>
            <a:ext cx="2332233" cy="1039004"/>
            <a:chOff x="5792763" y="3345223"/>
            <a:chExt cx="1751004" cy="780068"/>
          </a:xfrm>
        </p:grpSpPr>
        <p:pic>
          <p:nvPicPr>
            <p:cNvPr id="18" name="Picture 17"/>
            <p:cNvPicPr>
              <a:picLocks noChangeAspect="1"/>
            </p:cNvPicPr>
            <p:nvPr/>
          </p:nvPicPr>
          <p:blipFill>
            <a:blip r:embed="rId5"/>
            <a:stretch>
              <a:fillRect/>
            </a:stretch>
          </p:blipFill>
          <p:spPr>
            <a:xfrm>
              <a:off x="5792763" y="3943331"/>
              <a:ext cx="775195" cy="174799"/>
            </a:xfrm>
            <a:prstGeom prst="rect">
              <a:avLst/>
            </a:prstGeom>
          </p:spPr>
        </p:pic>
        <p:pic>
          <p:nvPicPr>
            <p:cNvPr id="19" name="Picture 18"/>
            <p:cNvPicPr>
              <a:picLocks noChangeAspect="1"/>
            </p:cNvPicPr>
            <p:nvPr/>
          </p:nvPicPr>
          <p:blipFill>
            <a:blip r:embed="rId6"/>
            <a:stretch>
              <a:fillRect/>
            </a:stretch>
          </p:blipFill>
          <p:spPr>
            <a:xfrm>
              <a:off x="6770969" y="3928149"/>
              <a:ext cx="772798" cy="197142"/>
            </a:xfrm>
            <a:prstGeom prst="rect">
              <a:avLst/>
            </a:prstGeom>
          </p:spPr>
        </p:pic>
        <p:pic>
          <p:nvPicPr>
            <p:cNvPr id="20" name="Picture 19"/>
            <p:cNvPicPr>
              <a:picLocks noChangeAspect="1"/>
            </p:cNvPicPr>
            <p:nvPr/>
          </p:nvPicPr>
          <p:blipFill>
            <a:blip r:embed="rId7"/>
            <a:stretch>
              <a:fillRect/>
            </a:stretch>
          </p:blipFill>
          <p:spPr>
            <a:xfrm>
              <a:off x="6502400" y="3345223"/>
              <a:ext cx="336550" cy="480786"/>
            </a:xfrm>
            <a:prstGeom prst="rect">
              <a:avLst/>
            </a:prstGeom>
          </p:spPr>
        </p:pic>
      </p:grpSp>
      <p:pic>
        <p:nvPicPr>
          <p:cNvPr id="14" name="Picture 13"/>
          <p:cNvPicPr>
            <a:picLocks noChangeAspect="1"/>
          </p:cNvPicPr>
          <p:nvPr/>
        </p:nvPicPr>
        <p:blipFill>
          <a:blip r:embed="rId8"/>
          <a:stretch>
            <a:fillRect/>
          </a:stretch>
        </p:blipFill>
        <p:spPr>
          <a:xfrm rot="4439988" flipV="1">
            <a:off x="1226249" y="4986751"/>
            <a:ext cx="2364192" cy="658251"/>
          </a:xfrm>
          <a:prstGeom prst="rect">
            <a:avLst/>
          </a:prstGeom>
        </p:spPr>
      </p:pic>
    </p:spTree>
    <p:extLst>
      <p:ext uri="{BB962C8B-B14F-4D97-AF65-F5344CB8AC3E}">
        <p14:creationId xmlns:p14="http://schemas.microsoft.com/office/powerpoint/2010/main" val="217630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952626" y="2122720"/>
            <a:ext cx="3009448" cy="3009448"/>
            <a:chOff x="1197427" y="2122717"/>
            <a:chExt cx="2240643" cy="2240643"/>
          </a:xfrm>
        </p:grpSpPr>
        <p:sp>
          <p:nvSpPr>
            <p:cNvPr id="58" name="Oval 57"/>
            <p:cNvSpPr/>
            <p:nvPr/>
          </p:nvSpPr>
          <p:spPr bwMode="auto">
            <a:xfrm>
              <a:off x="1197427" y="2122717"/>
              <a:ext cx="2240643" cy="2240643"/>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59" name="Picture 58"/>
            <p:cNvPicPr>
              <a:picLocks noChangeAspect="1"/>
            </p:cNvPicPr>
            <p:nvPr/>
          </p:nvPicPr>
          <p:blipFill>
            <a:blip r:embed="rId2"/>
            <a:stretch>
              <a:fillRect/>
            </a:stretch>
          </p:blipFill>
          <p:spPr>
            <a:xfrm>
              <a:off x="1522176" y="2634750"/>
              <a:ext cx="1525211" cy="1111750"/>
            </a:xfrm>
            <a:prstGeom prst="rect">
              <a:avLst/>
            </a:prstGeom>
          </p:spPr>
        </p:pic>
        <p:sp>
          <p:nvSpPr>
            <p:cNvPr id="60" name="TextBox 59"/>
            <p:cNvSpPr txBox="1"/>
            <p:nvPr/>
          </p:nvSpPr>
          <p:spPr bwMode="auto">
            <a:xfrm>
              <a:off x="1764125" y="2346696"/>
              <a:ext cx="911304"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Back End</a:t>
              </a:r>
            </a:p>
          </p:txBody>
        </p:sp>
        <p:sp>
          <p:nvSpPr>
            <p:cNvPr id="61" name="TextBox 60"/>
            <p:cNvSpPr txBox="1"/>
            <p:nvPr/>
          </p:nvSpPr>
          <p:spPr bwMode="auto">
            <a:xfrm>
              <a:off x="1843597" y="3766200"/>
              <a:ext cx="972172"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Front End</a:t>
              </a:r>
            </a:p>
          </p:txBody>
        </p:sp>
      </p:grpSp>
      <p:pic>
        <p:nvPicPr>
          <p:cNvPr id="62" name="Picture 61"/>
          <p:cNvPicPr>
            <a:picLocks noChangeAspect="1"/>
          </p:cNvPicPr>
          <p:nvPr/>
        </p:nvPicPr>
        <p:blipFill>
          <a:blip r:embed="rId3"/>
          <a:stretch>
            <a:fillRect/>
          </a:stretch>
        </p:blipFill>
        <p:spPr>
          <a:xfrm>
            <a:off x="2311213" y="1269505"/>
            <a:ext cx="1987420" cy="772886"/>
          </a:xfrm>
          <a:prstGeom prst="rect">
            <a:avLst/>
          </a:prstGeom>
        </p:spPr>
      </p:pic>
      <p:sp>
        <p:nvSpPr>
          <p:cNvPr id="56" name="Rectangle 55"/>
          <p:cNvSpPr/>
          <p:nvPr/>
        </p:nvSpPr>
        <p:spPr bwMode="auto">
          <a:xfrm>
            <a:off x="7776884" y="4146177"/>
            <a:ext cx="2383116" cy="1882588"/>
          </a:xfrm>
          <a:prstGeom prst="rect">
            <a:avLst/>
          </a:prstGeom>
          <a:gradFill flip="none" rotWithShape="1">
            <a:gsLst>
              <a:gs pos="0">
                <a:srgbClr val="167EEB"/>
              </a:gs>
              <a:gs pos="100000">
                <a:schemeClr val="accent1"/>
              </a:gs>
            </a:gsLst>
            <a:lin ang="14280000" scaled="0"/>
            <a:tileRect/>
          </a:gradFill>
          <a:ln w="19050" cap="flat" cmpd="sng" algn="ctr">
            <a:noFill/>
            <a:prstDash val="solid"/>
            <a:round/>
            <a:headEnd type="none" w="med" len="med"/>
            <a:tailEnd type="none" w="med" len="med"/>
          </a:ln>
          <a:effectLst>
            <a:outerShdw blurRad="581025" dir="2700000" algn="tl" rotWithShape="0">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1E1E1E"/>
              </a:solidFill>
              <a:effectLst/>
              <a:uLnTx/>
              <a:uFillTx/>
              <a:latin typeface="+mj-lt"/>
              <a:ea typeface="ＭＳ Ｐゴシック" charset="0"/>
            </a:endParaRPr>
          </a:p>
        </p:txBody>
      </p:sp>
      <p:pic>
        <p:nvPicPr>
          <p:cNvPr id="19" name="Picture 18"/>
          <p:cNvPicPr>
            <a:picLocks noChangeAspect="1"/>
          </p:cNvPicPr>
          <p:nvPr/>
        </p:nvPicPr>
        <p:blipFill>
          <a:blip r:embed="rId4"/>
          <a:stretch>
            <a:fillRect/>
          </a:stretch>
        </p:blipFill>
        <p:spPr>
          <a:xfrm>
            <a:off x="5823852" y="1807960"/>
            <a:ext cx="3474359" cy="2475256"/>
          </a:xfrm>
          <a:prstGeom prst="rect">
            <a:avLst/>
          </a:prstGeom>
          <a:effectLst>
            <a:outerShdw blurRad="387350" dir="2700000" algn="tl" rotWithShape="0">
              <a:srgbClr val="000000">
                <a:alpha val="33000"/>
              </a:srgbClr>
            </a:outerShdw>
          </a:effectLst>
        </p:spPr>
      </p:pic>
      <p:pic>
        <p:nvPicPr>
          <p:cNvPr id="44" name="Picture 43"/>
          <p:cNvPicPr>
            <a:picLocks noChangeAspect="1"/>
          </p:cNvPicPr>
          <p:nvPr/>
        </p:nvPicPr>
        <p:blipFill>
          <a:blip r:embed="rId5"/>
          <a:stretch>
            <a:fillRect/>
          </a:stretch>
        </p:blipFill>
        <p:spPr>
          <a:xfrm>
            <a:off x="6713077" y="2493780"/>
            <a:ext cx="1832005" cy="1507588"/>
          </a:xfrm>
          <a:prstGeom prst="rect">
            <a:avLst/>
          </a:prstGeom>
        </p:spPr>
      </p:pic>
      <p:sp>
        <p:nvSpPr>
          <p:cNvPr id="4" name="Title 3"/>
          <p:cNvSpPr>
            <a:spLocks noGrp="1"/>
          </p:cNvSpPr>
          <p:nvPr>
            <p:ph type="title"/>
          </p:nvPr>
        </p:nvSpPr>
        <p:spPr/>
        <p:txBody>
          <a:bodyPr/>
          <a:lstStyle/>
          <a:p>
            <a:r>
              <a:rPr lang="es-ES" dirty="0"/>
              <a:t>Microservices: New </a:t>
            </a:r>
            <a:r>
              <a:rPr lang="es-ES" dirty="0" err="1"/>
              <a:t>Features</a:t>
            </a:r>
            <a:r>
              <a:rPr lang="es-ES" dirty="0"/>
              <a:t> as a </a:t>
            </a:r>
            <a:r>
              <a:rPr lang="es-ES" dirty="0" err="1"/>
              <a:t>Service</a:t>
            </a:r>
            <a:endParaRPr lang="es-ES" dirty="0"/>
          </a:p>
        </p:txBody>
      </p:sp>
      <p:grpSp>
        <p:nvGrpSpPr>
          <p:cNvPr id="55" name="Group 54"/>
          <p:cNvGrpSpPr/>
          <p:nvPr/>
        </p:nvGrpSpPr>
        <p:grpSpPr>
          <a:xfrm>
            <a:off x="6908803" y="2621648"/>
            <a:ext cx="1636279" cy="1329595"/>
            <a:chOff x="5384800" y="2621648"/>
            <a:chExt cx="1636279" cy="1329595"/>
          </a:xfrm>
        </p:grpSpPr>
        <p:pic>
          <p:nvPicPr>
            <p:cNvPr id="15" name="Picture 14"/>
            <p:cNvPicPr>
              <a:picLocks noChangeAspect="1"/>
            </p:cNvPicPr>
            <p:nvPr/>
          </p:nvPicPr>
          <p:blipFill>
            <a:blip r:embed="rId6"/>
            <a:stretch>
              <a:fillRect/>
            </a:stretch>
          </p:blipFill>
          <p:spPr>
            <a:xfrm>
              <a:off x="5384800" y="2636159"/>
              <a:ext cx="284843" cy="284843"/>
            </a:xfrm>
            <a:prstGeom prst="rect">
              <a:avLst/>
            </a:prstGeom>
          </p:spPr>
        </p:pic>
        <p:sp>
          <p:nvSpPr>
            <p:cNvPr id="16" name="TextBox 15"/>
            <p:cNvSpPr txBox="1"/>
            <p:nvPr/>
          </p:nvSpPr>
          <p:spPr bwMode="auto">
            <a:xfrm>
              <a:off x="5714999" y="2621648"/>
              <a:ext cx="1306080" cy="1329595"/>
            </a:xfrm>
            <a:prstGeom prst="rect">
              <a:avLst/>
            </a:prstGeom>
            <a:noFill/>
            <a:ln w="9525">
              <a:noFill/>
              <a:miter lim="800000"/>
              <a:headEnd/>
              <a:tailEnd/>
            </a:ln>
            <a:effectLst/>
          </p:spPr>
          <p:txBody>
            <a:bodyPr wrap="square" lIns="27432" tIns="27432" rIns="27432" bIns="27432" rtlCol="0">
              <a:spAutoFit/>
            </a:bodyPr>
            <a:lstStyle/>
            <a:p>
              <a:pPr marL="0" marR="0" lvl="0" indent="0" defTabSz="914400" eaLnBrk="1" fontAlgn="base" latinLnBrk="0" hangingPunct="1">
                <a:lnSpc>
                  <a:spcPct val="130000"/>
                </a:lnSpc>
                <a:spcBef>
                  <a:spcPts val="300"/>
                </a:spcBef>
                <a:spcAft>
                  <a:spcPts val="300"/>
                </a:spcAft>
                <a:buClrTx/>
                <a:buSzTx/>
                <a:buFontTx/>
                <a:buNone/>
                <a:tabLst/>
                <a:defRPr/>
              </a:pPr>
              <a:r>
                <a:rPr kumimoji="0" lang="en-US" sz="1400" b="0" i="0" u="none" strike="noStrike" kern="0" cap="none" spc="0" normalizeH="0" baseline="0" noProof="0" dirty="0">
                  <a:ln>
                    <a:noFill/>
                  </a:ln>
                  <a:solidFill>
                    <a:srgbClr val="8E8E8E"/>
                  </a:solidFill>
                  <a:effectLst/>
                  <a:uLnTx/>
                  <a:uFillTx/>
                  <a:latin typeface="+mj-lt"/>
                  <a:ea typeface="ＭＳ Ｐゴシック" charset="0"/>
                  <a:cs typeface="Calibri"/>
                </a:rPr>
                <a:t>New Feature 1</a:t>
              </a:r>
            </a:p>
            <a:p>
              <a:pPr marL="0" marR="0" lvl="0" indent="0" defTabSz="914400" eaLnBrk="1" fontAlgn="base" latinLnBrk="0" hangingPunct="1">
                <a:lnSpc>
                  <a:spcPct val="130000"/>
                </a:lnSpc>
                <a:spcBef>
                  <a:spcPts val="300"/>
                </a:spcBef>
                <a:spcAft>
                  <a:spcPts val="300"/>
                </a:spcAft>
                <a:buClrTx/>
                <a:buSzTx/>
                <a:buFontTx/>
                <a:buNone/>
                <a:tabLst/>
                <a:defRPr/>
              </a:pPr>
              <a:r>
                <a:rPr kumimoji="0" lang="en-US" sz="1400" b="0" i="0" u="none" strike="noStrike" kern="0" cap="none" spc="0" normalizeH="0" baseline="0" noProof="0" dirty="0">
                  <a:ln>
                    <a:noFill/>
                  </a:ln>
                  <a:solidFill>
                    <a:srgbClr val="8E8E8E"/>
                  </a:solidFill>
                  <a:effectLst/>
                  <a:uLnTx/>
                  <a:uFillTx/>
                  <a:latin typeface="+mj-lt"/>
                  <a:ea typeface="ＭＳ Ｐゴシック" charset="0"/>
                  <a:cs typeface="Calibri"/>
                </a:rPr>
                <a:t>New Feature 2</a:t>
              </a:r>
            </a:p>
            <a:p>
              <a:pPr marL="0" marR="0" lvl="0" indent="0" defTabSz="914400" eaLnBrk="1" fontAlgn="base" latinLnBrk="0" hangingPunct="1">
                <a:lnSpc>
                  <a:spcPct val="130000"/>
                </a:lnSpc>
                <a:spcBef>
                  <a:spcPts val="300"/>
                </a:spcBef>
                <a:spcAft>
                  <a:spcPts val="300"/>
                </a:spcAft>
                <a:buClrTx/>
                <a:buSzTx/>
                <a:buFontTx/>
                <a:buNone/>
                <a:tabLst/>
                <a:defRPr/>
              </a:pPr>
              <a:br>
                <a:rPr lang="en-US" sz="1400" kern="0" dirty="0">
                  <a:solidFill>
                    <a:srgbClr val="8E8E8E"/>
                  </a:solidFill>
                  <a:latin typeface="+mj-lt"/>
                  <a:ea typeface="ＭＳ Ｐゴシック" charset="0"/>
                  <a:cs typeface="Calibri"/>
                </a:rPr>
              </a:br>
              <a:r>
                <a:rPr kumimoji="0" lang="en-US" sz="1400" b="0" i="0" u="none" strike="noStrike" kern="0" cap="none" spc="0" normalizeH="0" baseline="0" noProof="0" dirty="0">
                  <a:ln>
                    <a:noFill/>
                  </a:ln>
                  <a:solidFill>
                    <a:srgbClr val="8E8E8E"/>
                  </a:solidFill>
                  <a:effectLst/>
                  <a:uLnTx/>
                  <a:uFillTx/>
                  <a:latin typeface="+mj-lt"/>
                  <a:ea typeface="ＭＳ Ｐゴシック" charset="0"/>
                  <a:cs typeface="Calibri"/>
                </a:rPr>
                <a:t>New Feature  </a:t>
              </a:r>
              <a:r>
                <a:rPr kumimoji="0" lang="en-US" sz="1400" b="0" i="1" u="none" strike="noStrike" kern="0" cap="none" spc="0" normalizeH="0" baseline="0" noProof="0" dirty="0">
                  <a:ln>
                    <a:noFill/>
                  </a:ln>
                  <a:solidFill>
                    <a:srgbClr val="8E8E8E"/>
                  </a:solidFill>
                  <a:effectLst/>
                  <a:uLnTx/>
                  <a:uFillTx/>
                  <a:latin typeface="+mj-lt"/>
                  <a:ea typeface="ＭＳ Ｐゴシック" charset="0"/>
                  <a:cs typeface="Times"/>
                </a:rPr>
                <a:t>x</a:t>
              </a:r>
            </a:p>
          </p:txBody>
        </p:sp>
        <p:pic>
          <p:nvPicPr>
            <p:cNvPr id="17" name="Picture 16"/>
            <p:cNvPicPr>
              <a:picLocks noChangeAspect="1"/>
            </p:cNvPicPr>
            <p:nvPr/>
          </p:nvPicPr>
          <p:blipFill>
            <a:blip r:embed="rId6"/>
            <a:stretch>
              <a:fillRect/>
            </a:stretch>
          </p:blipFill>
          <p:spPr>
            <a:xfrm>
              <a:off x="5392057" y="2988130"/>
              <a:ext cx="284843" cy="284843"/>
            </a:xfrm>
            <a:prstGeom prst="rect">
              <a:avLst/>
            </a:prstGeom>
          </p:spPr>
        </p:pic>
        <p:pic>
          <p:nvPicPr>
            <p:cNvPr id="18" name="Picture 17"/>
            <p:cNvPicPr>
              <a:picLocks noChangeAspect="1"/>
            </p:cNvPicPr>
            <p:nvPr/>
          </p:nvPicPr>
          <p:blipFill>
            <a:blip r:embed="rId6"/>
            <a:stretch>
              <a:fillRect/>
            </a:stretch>
          </p:blipFill>
          <p:spPr>
            <a:xfrm>
              <a:off x="5390243" y="3585027"/>
              <a:ext cx="284843" cy="284843"/>
            </a:xfrm>
            <a:prstGeom prst="rect">
              <a:avLst/>
            </a:prstGeom>
          </p:spPr>
        </p:pic>
        <p:pic>
          <p:nvPicPr>
            <p:cNvPr id="20" name="Picture 19"/>
            <p:cNvPicPr>
              <a:picLocks noChangeAspect="1"/>
            </p:cNvPicPr>
            <p:nvPr/>
          </p:nvPicPr>
          <p:blipFill>
            <a:blip r:embed="rId7"/>
            <a:stretch>
              <a:fillRect/>
            </a:stretch>
          </p:blipFill>
          <p:spPr>
            <a:xfrm>
              <a:off x="6131255" y="3296423"/>
              <a:ext cx="57727" cy="242455"/>
            </a:xfrm>
            <a:prstGeom prst="rect">
              <a:avLst/>
            </a:prstGeom>
          </p:spPr>
        </p:pic>
      </p:grpSp>
      <p:pic>
        <p:nvPicPr>
          <p:cNvPr id="21" name="Picture 20"/>
          <p:cNvPicPr>
            <a:picLocks noChangeAspect="1"/>
          </p:cNvPicPr>
          <p:nvPr/>
        </p:nvPicPr>
        <p:blipFill>
          <a:blip r:embed="rId6"/>
          <a:stretch>
            <a:fillRect/>
          </a:stretch>
        </p:blipFill>
        <p:spPr>
          <a:xfrm>
            <a:off x="3701174" y="3184465"/>
            <a:ext cx="248690" cy="248690"/>
          </a:xfrm>
          <a:prstGeom prst="rect">
            <a:avLst/>
          </a:prstGeom>
        </p:spPr>
      </p:pic>
      <p:sp>
        <p:nvSpPr>
          <p:cNvPr id="23" name="TextBox 22"/>
          <p:cNvSpPr txBox="1"/>
          <p:nvPr/>
        </p:nvSpPr>
        <p:spPr bwMode="auto">
          <a:xfrm>
            <a:off x="9425217" y="3438070"/>
            <a:ext cx="2347683" cy="227755"/>
          </a:xfrm>
          <a:prstGeom prst="rect">
            <a:avLst/>
          </a:prstGeom>
          <a:noFill/>
          <a:ln w="9525">
            <a:noFill/>
            <a:miter lim="800000"/>
            <a:headEnd/>
            <a:tailEnd/>
          </a:ln>
          <a:effectLst/>
        </p:spPr>
        <p:txBody>
          <a:bodyPr wrap="square" lIns="27432" tIns="27432" rIns="27432" bIns="27432" rtlCol="0">
            <a:spAutoFit/>
          </a:bodyPr>
          <a:lstStyle/>
          <a:p>
            <a:pPr marL="0" marR="0" lvl="0" indent="0"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DNN Cloud Infrastructure</a:t>
            </a:r>
          </a:p>
        </p:txBody>
      </p:sp>
      <p:sp>
        <p:nvSpPr>
          <p:cNvPr id="24" name="TextBox 23"/>
          <p:cNvSpPr txBox="1"/>
          <p:nvPr/>
        </p:nvSpPr>
        <p:spPr bwMode="auto">
          <a:xfrm>
            <a:off x="8067515" y="4799137"/>
            <a:ext cx="1626861" cy="957185"/>
          </a:xfrm>
          <a:prstGeom prst="rect">
            <a:avLst/>
          </a:prstGeom>
          <a:noFill/>
          <a:ln w="9525">
            <a:noFill/>
            <a:miter lim="800000"/>
            <a:headEnd/>
            <a:tailEnd/>
          </a:ln>
          <a:effectLst/>
        </p:spPr>
        <p:txBody>
          <a:bodyPr wrap="squar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b="0" i="0" u="none" strike="noStrike" kern="0" cap="none" spc="0" normalizeH="0" baseline="0" noProof="0" dirty="0">
                <a:ln>
                  <a:noFill/>
                </a:ln>
                <a:solidFill>
                  <a:srgbClr val="C7EFFF"/>
                </a:solidFill>
                <a:effectLst/>
                <a:uLnTx/>
                <a:uFillTx/>
                <a:latin typeface="+mj-lt"/>
                <a:ea typeface="ＭＳ Ｐゴシック" charset="0"/>
                <a:cs typeface="Calibri"/>
              </a:rPr>
              <a:t>Modern Tech</a:t>
            </a:r>
          </a:p>
          <a:p>
            <a:pPr marL="0" marR="0" lvl="0" indent="0" defTabSz="914400" eaLnBrk="1" fontAlgn="base" latinLnBrk="0" hangingPunct="1">
              <a:lnSpc>
                <a:spcPct val="90000"/>
              </a:lnSpc>
              <a:spcBef>
                <a:spcPts val="300"/>
              </a:spcBef>
              <a:spcAft>
                <a:spcPts val="300"/>
              </a:spcAft>
              <a:buClrTx/>
              <a:buSzTx/>
              <a:buFontTx/>
              <a:buNone/>
              <a:tabLst/>
              <a:defRPr/>
            </a:pPr>
            <a:r>
              <a:rPr kumimoji="0" lang="en-US" b="0" i="0" u="none" strike="noStrike" kern="0" cap="none" spc="0" normalizeH="0" baseline="0" noProof="0" dirty="0">
                <a:ln>
                  <a:noFill/>
                </a:ln>
                <a:solidFill>
                  <a:srgbClr val="C7EFFF"/>
                </a:solidFill>
                <a:effectLst/>
                <a:uLnTx/>
                <a:uFillTx/>
                <a:latin typeface="+mj-lt"/>
                <a:ea typeface="ＭＳ Ｐゴシック" charset="0"/>
                <a:cs typeface="Calibri"/>
              </a:rPr>
              <a:t>Cloud</a:t>
            </a:r>
          </a:p>
          <a:p>
            <a:pPr marL="0" marR="0" lvl="0" indent="0" defTabSz="914400" eaLnBrk="1" fontAlgn="base" latinLnBrk="0" hangingPunct="1">
              <a:lnSpc>
                <a:spcPct val="90000"/>
              </a:lnSpc>
              <a:spcBef>
                <a:spcPts val="300"/>
              </a:spcBef>
              <a:spcAft>
                <a:spcPts val="300"/>
              </a:spcAft>
              <a:buClrTx/>
              <a:buSzTx/>
              <a:buFontTx/>
              <a:buNone/>
              <a:tabLst/>
              <a:defRPr/>
            </a:pPr>
            <a:r>
              <a:rPr kumimoji="0" lang="en-US" b="0" i="0" u="none" strike="noStrike" kern="0" cap="none" spc="0" normalizeH="0" baseline="0" noProof="0" dirty="0">
                <a:ln>
                  <a:noFill/>
                </a:ln>
                <a:solidFill>
                  <a:srgbClr val="C7EFFF"/>
                </a:solidFill>
                <a:effectLst/>
                <a:uLnTx/>
                <a:uFillTx/>
                <a:latin typeface="+mj-lt"/>
                <a:ea typeface="ＭＳ Ｐゴシック" charset="0"/>
                <a:cs typeface="Calibri"/>
              </a:rPr>
              <a:t>True SaaS</a:t>
            </a:r>
          </a:p>
        </p:txBody>
      </p:sp>
      <p:sp>
        <p:nvSpPr>
          <p:cNvPr id="25" name="TextBox 24"/>
          <p:cNvSpPr txBox="1"/>
          <p:nvPr/>
        </p:nvSpPr>
        <p:spPr bwMode="auto">
          <a:xfrm>
            <a:off x="3641498" y="6036128"/>
            <a:ext cx="1013997" cy="227755"/>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Other CMS</a:t>
            </a:r>
          </a:p>
        </p:txBody>
      </p:sp>
      <p:sp>
        <p:nvSpPr>
          <p:cNvPr id="26" name="TextBox 25"/>
          <p:cNvSpPr txBox="1"/>
          <p:nvPr/>
        </p:nvSpPr>
        <p:spPr bwMode="auto">
          <a:xfrm>
            <a:off x="5021383" y="6036128"/>
            <a:ext cx="1153457" cy="477054"/>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Independent</a:t>
            </a:r>
          </a:p>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Service</a:t>
            </a:r>
          </a:p>
        </p:txBody>
      </p:sp>
      <p:sp>
        <p:nvSpPr>
          <p:cNvPr id="27" name="TextBox 26"/>
          <p:cNvSpPr txBox="1"/>
          <p:nvPr/>
        </p:nvSpPr>
        <p:spPr bwMode="auto">
          <a:xfrm>
            <a:off x="6812474" y="6036128"/>
            <a:ext cx="416076" cy="227755"/>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App</a:t>
            </a:r>
          </a:p>
        </p:txBody>
      </p:sp>
      <p:sp>
        <p:nvSpPr>
          <p:cNvPr id="32" name="TextBox 31"/>
          <p:cNvSpPr txBox="1"/>
          <p:nvPr/>
        </p:nvSpPr>
        <p:spPr bwMode="auto">
          <a:xfrm>
            <a:off x="4381511" y="1327618"/>
            <a:ext cx="1541384" cy="206210"/>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400" b="1" i="0" u="none" strike="noStrike" kern="0" cap="none" spc="0" normalizeH="0" baseline="0" noProof="0" dirty="0">
                <a:ln>
                  <a:noFill/>
                </a:ln>
                <a:solidFill>
                  <a:srgbClr val="8E8E8E"/>
                </a:solidFill>
                <a:effectLst/>
                <a:uLnTx/>
                <a:uFillTx/>
                <a:latin typeface="+mj-lt"/>
                <a:ea typeface="ＭＳ Ｐゴシック" charset="0"/>
                <a:cs typeface="Calibri"/>
              </a:rPr>
              <a:t>External Developers</a:t>
            </a:r>
          </a:p>
        </p:txBody>
      </p:sp>
      <p:sp>
        <p:nvSpPr>
          <p:cNvPr id="33" name="TextBox 32"/>
          <p:cNvSpPr txBox="1"/>
          <p:nvPr/>
        </p:nvSpPr>
        <p:spPr bwMode="auto">
          <a:xfrm>
            <a:off x="6866689" y="1551213"/>
            <a:ext cx="343941" cy="227755"/>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API</a:t>
            </a:r>
          </a:p>
        </p:txBody>
      </p:sp>
      <p:grpSp>
        <p:nvGrpSpPr>
          <p:cNvPr id="53" name="Group 52"/>
          <p:cNvGrpSpPr/>
          <p:nvPr/>
        </p:nvGrpSpPr>
        <p:grpSpPr>
          <a:xfrm>
            <a:off x="3679373" y="4931232"/>
            <a:ext cx="1010556" cy="1010556"/>
            <a:chOff x="2155373" y="4931232"/>
            <a:chExt cx="1010556" cy="1010556"/>
          </a:xfrm>
        </p:grpSpPr>
        <p:sp>
          <p:nvSpPr>
            <p:cNvPr id="28" name="Oval 27"/>
            <p:cNvSpPr/>
            <p:nvPr/>
          </p:nvSpPr>
          <p:spPr bwMode="auto">
            <a:xfrm>
              <a:off x="2155373" y="4931232"/>
              <a:ext cx="1010556" cy="1010556"/>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35" name="Picture 34"/>
            <p:cNvPicPr>
              <a:picLocks noChangeAspect="1"/>
            </p:cNvPicPr>
            <p:nvPr/>
          </p:nvPicPr>
          <p:blipFill>
            <a:blip r:embed="rId8"/>
            <a:stretch>
              <a:fillRect/>
            </a:stretch>
          </p:blipFill>
          <p:spPr>
            <a:xfrm>
              <a:off x="2371679" y="5243747"/>
              <a:ext cx="572502" cy="416365"/>
            </a:xfrm>
            <a:prstGeom prst="rect">
              <a:avLst/>
            </a:prstGeom>
          </p:spPr>
        </p:pic>
      </p:grpSp>
      <p:grpSp>
        <p:nvGrpSpPr>
          <p:cNvPr id="52" name="Group 51"/>
          <p:cNvGrpSpPr/>
          <p:nvPr/>
        </p:nvGrpSpPr>
        <p:grpSpPr>
          <a:xfrm>
            <a:off x="5092702" y="4947561"/>
            <a:ext cx="1010556" cy="1010556"/>
            <a:chOff x="3568702" y="4947561"/>
            <a:chExt cx="1010556" cy="1010556"/>
          </a:xfrm>
        </p:grpSpPr>
        <p:sp>
          <p:nvSpPr>
            <p:cNvPr id="29" name="Oval 28"/>
            <p:cNvSpPr/>
            <p:nvPr/>
          </p:nvSpPr>
          <p:spPr bwMode="auto">
            <a:xfrm>
              <a:off x="3568702" y="4947561"/>
              <a:ext cx="1010556" cy="1010556"/>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37" name="Picture 36"/>
            <p:cNvPicPr>
              <a:picLocks noChangeAspect="1"/>
            </p:cNvPicPr>
            <p:nvPr/>
          </p:nvPicPr>
          <p:blipFill>
            <a:blip r:embed="rId9"/>
            <a:stretch>
              <a:fillRect/>
            </a:stretch>
          </p:blipFill>
          <p:spPr>
            <a:xfrm>
              <a:off x="3841062" y="5236636"/>
              <a:ext cx="451323" cy="472314"/>
            </a:xfrm>
            <a:prstGeom prst="rect">
              <a:avLst/>
            </a:prstGeom>
          </p:spPr>
        </p:pic>
      </p:grpSp>
      <p:grpSp>
        <p:nvGrpSpPr>
          <p:cNvPr id="54" name="Group 53"/>
          <p:cNvGrpSpPr/>
          <p:nvPr/>
        </p:nvGrpSpPr>
        <p:grpSpPr>
          <a:xfrm>
            <a:off x="6524173" y="4945747"/>
            <a:ext cx="1010556" cy="1010556"/>
            <a:chOff x="5000173" y="4945747"/>
            <a:chExt cx="1010556" cy="1010556"/>
          </a:xfrm>
        </p:grpSpPr>
        <p:sp>
          <p:nvSpPr>
            <p:cNvPr id="30" name="Oval 29"/>
            <p:cNvSpPr/>
            <p:nvPr/>
          </p:nvSpPr>
          <p:spPr bwMode="auto">
            <a:xfrm>
              <a:off x="5000173" y="4945747"/>
              <a:ext cx="1010556" cy="1010556"/>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38" name="Picture 37"/>
            <p:cNvPicPr>
              <a:picLocks noChangeAspect="1"/>
            </p:cNvPicPr>
            <p:nvPr/>
          </p:nvPicPr>
          <p:blipFill>
            <a:blip r:embed="rId10"/>
            <a:stretch>
              <a:fillRect/>
            </a:stretch>
          </p:blipFill>
          <p:spPr>
            <a:xfrm>
              <a:off x="5350221" y="5183820"/>
              <a:ext cx="312274" cy="572502"/>
            </a:xfrm>
            <a:prstGeom prst="rect">
              <a:avLst/>
            </a:prstGeom>
          </p:spPr>
        </p:pic>
      </p:grpSp>
      <p:sp>
        <p:nvSpPr>
          <p:cNvPr id="43" name="Freeform 42"/>
          <p:cNvSpPr/>
          <p:nvPr/>
        </p:nvSpPr>
        <p:spPr>
          <a:xfrm>
            <a:off x="4485825" y="2829510"/>
            <a:ext cx="2236107" cy="294512"/>
          </a:xfrm>
          <a:custGeom>
            <a:avLst/>
            <a:gdLst>
              <a:gd name="connsiteX0" fmla="*/ 2236107 w 2236107"/>
              <a:gd name="connsiteY0" fmla="*/ 164061 h 294512"/>
              <a:gd name="connsiteX1" fmla="*/ 77107 w 2236107"/>
              <a:gd name="connsiteY1" fmla="*/ 776 h 294512"/>
              <a:gd name="connsiteX2" fmla="*/ 303892 w 2236107"/>
              <a:gd name="connsiteY2" fmla="*/ 776 h 294512"/>
            </a:gdLst>
            <a:ahLst/>
            <a:cxnLst>
              <a:cxn ang="0">
                <a:pos x="connsiteX0" y="connsiteY0"/>
              </a:cxn>
              <a:cxn ang="0">
                <a:pos x="connsiteX1" y="connsiteY1"/>
              </a:cxn>
              <a:cxn ang="0">
                <a:pos x="connsiteX2" y="connsiteY2"/>
              </a:cxn>
            </a:cxnLst>
            <a:rect l="l" t="t" r="r" b="b"/>
            <a:pathLst>
              <a:path w="2236107" h="294512">
                <a:moveTo>
                  <a:pt x="2236107" y="164061"/>
                </a:moveTo>
                <a:lnTo>
                  <a:pt x="77107" y="776"/>
                </a:lnTo>
                <a:cubicBezTo>
                  <a:pt x="-244929" y="-26438"/>
                  <a:pt x="562428" y="675085"/>
                  <a:pt x="303892" y="776"/>
                </a:cubicBezTo>
              </a:path>
            </a:pathLst>
          </a:custGeom>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Arial" charset="0"/>
              <a:ea typeface="ＭＳ Ｐゴシック" charset="0"/>
            </a:endParaRPr>
          </a:p>
        </p:txBody>
      </p:sp>
      <p:pic>
        <p:nvPicPr>
          <p:cNvPr id="45" name="Picture 44"/>
          <p:cNvPicPr>
            <a:picLocks noChangeAspect="1"/>
          </p:cNvPicPr>
          <p:nvPr/>
        </p:nvPicPr>
        <p:blipFill>
          <a:blip r:embed="rId11"/>
          <a:stretch>
            <a:fillRect/>
          </a:stretch>
        </p:blipFill>
        <p:spPr>
          <a:xfrm>
            <a:off x="6749145" y="1696933"/>
            <a:ext cx="806839" cy="824006"/>
          </a:xfrm>
          <a:prstGeom prst="rect">
            <a:avLst/>
          </a:prstGeom>
        </p:spPr>
      </p:pic>
      <p:pic>
        <p:nvPicPr>
          <p:cNvPr id="46" name="Picture 45"/>
          <p:cNvPicPr>
            <a:picLocks noChangeAspect="1"/>
          </p:cNvPicPr>
          <p:nvPr/>
        </p:nvPicPr>
        <p:blipFill>
          <a:blip r:embed="rId12"/>
          <a:stretch>
            <a:fillRect/>
          </a:stretch>
        </p:blipFill>
        <p:spPr>
          <a:xfrm>
            <a:off x="4410296" y="1541238"/>
            <a:ext cx="2270860" cy="470457"/>
          </a:xfrm>
          <a:prstGeom prst="rect">
            <a:avLst/>
          </a:prstGeom>
        </p:spPr>
      </p:pic>
      <p:pic>
        <p:nvPicPr>
          <p:cNvPr id="47" name="Picture 46"/>
          <p:cNvPicPr>
            <a:picLocks noChangeAspect="1"/>
          </p:cNvPicPr>
          <p:nvPr/>
        </p:nvPicPr>
        <p:blipFill>
          <a:blip r:embed="rId13"/>
          <a:stretch>
            <a:fillRect/>
          </a:stretch>
        </p:blipFill>
        <p:spPr>
          <a:xfrm>
            <a:off x="4662717" y="2607136"/>
            <a:ext cx="2099880" cy="533304"/>
          </a:xfrm>
          <a:prstGeom prst="rect">
            <a:avLst/>
          </a:prstGeom>
        </p:spPr>
      </p:pic>
      <p:pic>
        <p:nvPicPr>
          <p:cNvPr id="48" name="Picture 47"/>
          <p:cNvPicPr>
            <a:picLocks noChangeAspect="1"/>
          </p:cNvPicPr>
          <p:nvPr/>
        </p:nvPicPr>
        <p:blipFill>
          <a:blip r:embed="rId14"/>
          <a:stretch>
            <a:fillRect/>
          </a:stretch>
        </p:blipFill>
        <p:spPr>
          <a:xfrm>
            <a:off x="6570365" y="3101453"/>
            <a:ext cx="234468" cy="1875738"/>
          </a:xfrm>
          <a:prstGeom prst="rect">
            <a:avLst/>
          </a:prstGeom>
        </p:spPr>
      </p:pic>
      <p:pic>
        <p:nvPicPr>
          <p:cNvPr id="49" name="Picture 48"/>
          <p:cNvPicPr>
            <a:picLocks noChangeAspect="1"/>
          </p:cNvPicPr>
          <p:nvPr/>
        </p:nvPicPr>
        <p:blipFill>
          <a:blip r:embed="rId15"/>
          <a:stretch>
            <a:fillRect/>
          </a:stretch>
        </p:blipFill>
        <p:spPr>
          <a:xfrm>
            <a:off x="4379335" y="3105707"/>
            <a:ext cx="2342590" cy="1820080"/>
          </a:xfrm>
          <a:prstGeom prst="rect">
            <a:avLst/>
          </a:prstGeom>
        </p:spPr>
      </p:pic>
      <p:pic>
        <p:nvPicPr>
          <p:cNvPr id="51" name="Picture 50"/>
          <p:cNvPicPr>
            <a:picLocks noChangeAspect="1"/>
          </p:cNvPicPr>
          <p:nvPr/>
        </p:nvPicPr>
        <p:blipFill>
          <a:blip r:embed="rId16"/>
          <a:stretch>
            <a:fillRect/>
          </a:stretch>
        </p:blipFill>
        <p:spPr>
          <a:xfrm>
            <a:off x="5640235" y="3124800"/>
            <a:ext cx="1092958" cy="1769551"/>
          </a:xfrm>
          <a:prstGeom prst="rect">
            <a:avLst/>
          </a:prstGeom>
        </p:spPr>
      </p:pic>
      <p:sp>
        <p:nvSpPr>
          <p:cNvPr id="57" name="TextBox 56"/>
          <p:cNvSpPr txBox="1"/>
          <p:nvPr/>
        </p:nvSpPr>
        <p:spPr bwMode="auto">
          <a:xfrm>
            <a:off x="8069835" y="4488763"/>
            <a:ext cx="1961371" cy="304699"/>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b="1" i="0" u="none" strike="noStrike" kern="0" cap="none" spc="0" normalizeH="0" baseline="0" noProof="0" dirty="0">
                <a:ln>
                  <a:noFill/>
                </a:ln>
                <a:solidFill>
                  <a:srgbClr val="FFFFFF"/>
                </a:solidFill>
                <a:effectLst/>
                <a:uLnTx/>
                <a:uFillTx/>
                <a:latin typeface="+mj-lt"/>
                <a:ea typeface="ＭＳ Ｐゴシック" charset="0"/>
                <a:cs typeface="Calibri"/>
              </a:rPr>
              <a:t>NEW APPLICATION</a:t>
            </a:r>
          </a:p>
        </p:txBody>
      </p:sp>
    </p:spTree>
    <p:extLst>
      <p:ext uri="{BB962C8B-B14F-4D97-AF65-F5344CB8AC3E}">
        <p14:creationId xmlns:p14="http://schemas.microsoft.com/office/powerpoint/2010/main" val="139172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right)">
                                      <p:cBhvr>
                                        <p:cTn id="22" dur="500"/>
                                        <p:tgtEl>
                                          <p:spTgt spid="47"/>
                                        </p:tgtEl>
                                      </p:cBhvr>
                                    </p:animEffect>
                                  </p:childTnLst>
                                </p:cTn>
                              </p:par>
                              <p:par>
                                <p:cTn id="23" presetID="31" presetClass="entr" presetSubtype="0" fill="hold"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 calcmode="lin" valueType="num">
                                      <p:cBhvr>
                                        <p:cTn id="27" dur="500" fill="hold"/>
                                        <p:tgtEl>
                                          <p:spTgt spid="21"/>
                                        </p:tgtEl>
                                        <p:attrNameLst>
                                          <p:attrName>style.rotation</p:attrName>
                                        </p:attrNameLst>
                                      </p:cBhvr>
                                      <p:tavLst>
                                        <p:tav tm="0">
                                          <p:val>
                                            <p:fltVal val="90"/>
                                          </p:val>
                                        </p:tav>
                                        <p:tav tm="100000">
                                          <p:val>
                                            <p:fltVal val="0"/>
                                          </p:val>
                                        </p:tav>
                                      </p:tavLst>
                                    </p:anim>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right)">
                                      <p:cBhvr>
                                        <p:cTn id="33" dur="500"/>
                                        <p:tgtEl>
                                          <p:spTgt spid="49"/>
                                        </p:tgtEl>
                                      </p:cBhvr>
                                    </p:animEffect>
                                  </p:childTnLst>
                                </p:cTn>
                              </p:par>
                              <p:par>
                                <p:cTn id="34" presetID="10" presetClass="entr" presetSubtype="0" fill="hold" nodeType="withEffect">
                                  <p:stCondLst>
                                    <p:cond delay="50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10" presetClass="entr" presetSubtype="0" fill="hold" nodeType="withEffect">
                                  <p:stCondLst>
                                    <p:cond delay="5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up)">
                                      <p:cBhvr>
                                        <p:cTn id="55" dur="500"/>
                                        <p:tgtEl>
                                          <p:spTgt spid="48"/>
                                        </p:tgtEl>
                                      </p:cBhvr>
                                    </p:animEffect>
                                  </p:childTnLst>
                                </p:cTn>
                              </p:par>
                              <p:par>
                                <p:cTn id="56" presetID="10" presetClass="entr" presetSubtype="0" fill="hold" nodeType="withEffect">
                                  <p:stCondLst>
                                    <p:cond delay="5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10" presetClass="entr" presetSubtype="0" fill="hold" grpId="0" nodeType="withEffect">
                                  <p:stCondLst>
                                    <p:cond delay="75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22" presetClass="entr" presetSubtype="4" fill="hold" nodeType="withEffect">
                                  <p:stCondLst>
                                    <p:cond delay="250"/>
                                  </p:stCondLst>
                                  <p:childTnLst>
                                    <p:set>
                                      <p:cBhvr>
                                        <p:cTn id="68" dur="1" fill="hold">
                                          <p:stCondLst>
                                            <p:cond delay="0"/>
                                          </p:stCondLst>
                                        </p:cTn>
                                        <p:tgtEl>
                                          <p:spTgt spid="45"/>
                                        </p:tgtEl>
                                        <p:attrNameLst>
                                          <p:attrName>style.visibility</p:attrName>
                                        </p:attrNameLst>
                                      </p:cBhvr>
                                      <p:to>
                                        <p:strVal val="visible"/>
                                      </p:to>
                                    </p:set>
                                    <p:animEffect transition="in" filter="wipe(down)">
                                      <p:cBhvr>
                                        <p:cTn id="69" dur="500"/>
                                        <p:tgtEl>
                                          <p:spTgt spid="45"/>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nodeType="withEffect">
                                  <p:stCondLst>
                                    <p:cond delay="125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par>
                                <p:cTn id="76" presetID="10" presetClass="entr" presetSubtype="0" fill="hold" grpId="0" nodeType="withEffect">
                                  <p:stCondLst>
                                    <p:cond delay="150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50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p:bldP spid="24" grpId="0"/>
      <p:bldP spid="25" grpId="0"/>
      <p:bldP spid="26" grpId="0"/>
      <p:bldP spid="27" grpId="0"/>
      <p:bldP spid="32" grpId="0"/>
      <p:bldP spid="33"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s-ES" dirty="0"/>
              <a:t>New </a:t>
            </a:r>
            <a:r>
              <a:rPr lang="es-ES" dirty="0" err="1"/>
              <a:t>Feature</a:t>
            </a:r>
            <a:r>
              <a:rPr lang="es-ES" dirty="0"/>
              <a:t> as a </a:t>
            </a:r>
            <a:r>
              <a:rPr lang="es-ES" dirty="0" err="1"/>
              <a:t>Service</a:t>
            </a:r>
            <a:endParaRPr lang="es-E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449" b="3439"/>
          <a:stretch/>
        </p:blipFill>
        <p:spPr>
          <a:xfrm>
            <a:off x="-65515" y="-1"/>
            <a:ext cx="12325350" cy="7486651"/>
          </a:xfrm>
          <a:prstGeom prst="rect">
            <a:avLst/>
          </a:prstGeom>
        </p:spPr>
      </p:pic>
    </p:spTree>
    <p:extLst>
      <p:ext uri="{BB962C8B-B14F-4D97-AF65-F5344CB8AC3E}">
        <p14:creationId xmlns:p14="http://schemas.microsoft.com/office/powerpoint/2010/main" val="16484498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DEMO</a:t>
            </a:r>
          </a:p>
        </p:txBody>
      </p:sp>
      <p:sp>
        <p:nvSpPr>
          <p:cNvPr id="5" name="Subtitle 4"/>
          <p:cNvSpPr>
            <a:spLocks noGrp="1"/>
          </p:cNvSpPr>
          <p:nvPr>
            <p:ph type="body" sz="quarter" idx="12"/>
          </p:nvPr>
        </p:nvSpPr>
        <p:spPr/>
        <p:txBody>
          <a:bodyPr/>
          <a:lstStyle/>
          <a:p>
            <a:r>
              <a:rPr lang="es-ES" dirty="0" err="1"/>
              <a:t>Structured</a:t>
            </a:r>
            <a:r>
              <a:rPr lang="es-ES" dirty="0"/>
              <a:t> Content </a:t>
            </a:r>
            <a:r>
              <a:rPr lang="es-ES" dirty="0" err="1"/>
              <a:t>on</a:t>
            </a:r>
            <a:r>
              <a:rPr lang="es-ES" dirty="0"/>
              <a:t> Evoq 8.5</a:t>
            </a:r>
          </a:p>
        </p:txBody>
      </p:sp>
    </p:spTree>
    <p:extLst>
      <p:ext uri="{BB962C8B-B14F-4D97-AF65-F5344CB8AC3E}">
        <p14:creationId xmlns:p14="http://schemas.microsoft.com/office/powerpoint/2010/main" val="1886686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DNNConnect2016 - Template</Template>
  <TotalTime>1008</TotalTime>
  <Words>1014</Words>
  <Application>Microsoft Office PowerPoint</Application>
  <PresentationFormat>Widescreen</PresentationFormat>
  <Paragraphs>212</Paragraphs>
  <Slides>25</Slides>
  <Notes>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ＭＳ Ｐゴシック</vt:lpstr>
      <vt:lpstr>Arial</vt:lpstr>
      <vt:lpstr>Calibri</vt:lpstr>
      <vt:lpstr>Consolas</vt:lpstr>
      <vt:lpstr>Segoe UI</vt:lpstr>
      <vt:lpstr>Segoe UI Black</vt:lpstr>
      <vt:lpstr>Segoe UI Light</vt:lpstr>
      <vt:lpstr>Segoe UI Semibold</vt:lpstr>
      <vt:lpstr>Times</vt:lpstr>
      <vt:lpstr>Wingdings</vt:lpstr>
      <vt:lpstr>GCIO Summit 2016 Template - White</vt:lpstr>
      <vt:lpstr>PowerPoint Presentation</vt:lpstr>
      <vt:lpstr>Getting Started with Microservices</vt:lpstr>
      <vt:lpstr>About</vt:lpstr>
      <vt:lpstr>On this session</vt:lpstr>
      <vt:lpstr>The Challenge</vt:lpstr>
      <vt:lpstr>The Challenge</vt:lpstr>
      <vt:lpstr>Microservices: New Features as a Service</vt:lpstr>
      <vt:lpstr>New Feature as a Service</vt:lpstr>
      <vt:lpstr>DEMO</vt:lpstr>
      <vt:lpstr>What is a Microservice? </vt:lpstr>
      <vt:lpstr>Monolithic vs. Microservices</vt:lpstr>
      <vt:lpstr>Type of microservices</vt:lpstr>
      <vt:lpstr>Building Features as a Service – Key principles</vt:lpstr>
      <vt:lpstr>Best Practices for Designing Microservices</vt:lpstr>
      <vt:lpstr>A .NET developer approach to Microservices</vt:lpstr>
      <vt:lpstr>DEMO</vt:lpstr>
      <vt:lpstr>PowerPoint Presentation</vt:lpstr>
      <vt:lpstr>DEMO</vt:lpstr>
      <vt:lpstr>Microsoft Azure Service Fabric A platform for reliable, hyperscale, microservice-based applications</vt:lpstr>
      <vt:lpstr>Battle-hardened for over 5 years</vt:lpstr>
      <vt:lpstr>DEMO</vt:lpstr>
      <vt:lpstr>Takeaways</vt:lpstr>
      <vt:lpstr>PowerPoint Presentation</vt:lpstr>
      <vt:lpstr>Gracias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Bot for your website using the new Microsoft Bot Framework</dc:title>
  <dc:creator>David J. Rodríguez Hernández</dc:creator>
  <cp:lastModifiedBy>David J. Rodríguez Hernández</cp:lastModifiedBy>
  <cp:revision>94</cp:revision>
  <dcterms:created xsi:type="dcterms:W3CDTF">2016-05-21T11:52:25Z</dcterms:created>
  <dcterms:modified xsi:type="dcterms:W3CDTF">2016-10-03T13:18:54Z</dcterms:modified>
</cp:coreProperties>
</file>